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1"/>
  </p:sldMasterIdLst>
  <p:notesMasterIdLst>
    <p:notesMasterId r:id="rId52"/>
  </p:notesMasterIdLst>
  <p:sldIdLst>
    <p:sldId id="338" r:id="rId2"/>
    <p:sldId id="339" r:id="rId3"/>
    <p:sldId id="370" r:id="rId4"/>
    <p:sldId id="340" r:id="rId5"/>
    <p:sldId id="410" r:id="rId6"/>
    <p:sldId id="411" r:id="rId7"/>
    <p:sldId id="412" r:id="rId8"/>
    <p:sldId id="413" r:id="rId9"/>
    <p:sldId id="419" r:id="rId10"/>
    <p:sldId id="415" r:id="rId11"/>
    <p:sldId id="416" r:id="rId12"/>
    <p:sldId id="417" r:id="rId13"/>
    <p:sldId id="418" r:id="rId14"/>
    <p:sldId id="421" r:id="rId15"/>
    <p:sldId id="420" r:id="rId16"/>
    <p:sldId id="371" r:id="rId17"/>
    <p:sldId id="372" r:id="rId18"/>
    <p:sldId id="373" r:id="rId19"/>
    <p:sldId id="374" r:id="rId20"/>
    <p:sldId id="376" r:id="rId21"/>
    <p:sldId id="375" r:id="rId22"/>
    <p:sldId id="377" r:id="rId23"/>
    <p:sldId id="379" r:id="rId24"/>
    <p:sldId id="380" r:id="rId25"/>
    <p:sldId id="381" r:id="rId26"/>
    <p:sldId id="383" r:id="rId27"/>
    <p:sldId id="382" r:id="rId28"/>
    <p:sldId id="384" r:id="rId29"/>
    <p:sldId id="386" r:id="rId30"/>
    <p:sldId id="385" r:id="rId31"/>
    <p:sldId id="388" r:id="rId32"/>
    <p:sldId id="396" r:id="rId33"/>
    <p:sldId id="389" r:id="rId34"/>
    <p:sldId id="390" r:id="rId35"/>
    <p:sldId id="397" r:id="rId36"/>
    <p:sldId id="387" r:id="rId37"/>
    <p:sldId id="391" r:id="rId38"/>
    <p:sldId id="392" r:id="rId39"/>
    <p:sldId id="393" r:id="rId40"/>
    <p:sldId id="394" r:id="rId41"/>
    <p:sldId id="395" r:id="rId42"/>
    <p:sldId id="398" r:id="rId43"/>
    <p:sldId id="399" r:id="rId44"/>
    <p:sldId id="400" r:id="rId45"/>
    <p:sldId id="401" r:id="rId46"/>
    <p:sldId id="408" r:id="rId47"/>
    <p:sldId id="403" r:id="rId48"/>
    <p:sldId id="406" r:id="rId49"/>
    <p:sldId id="407" r:id="rId50"/>
    <p:sldId id="405" r:id="rId51"/>
  </p:sldIdLst>
  <p:sldSz cx="9906000" cy="6858000" type="A4"/>
  <p:notesSz cx="6858000" cy="9144000"/>
  <p:custDataLst>
    <p:tags r:id="rId53"/>
  </p:custDataLst>
  <p:defaultTextStyle>
    <a:defPPr>
      <a:defRPr lang="en-US"/>
    </a:defPPr>
    <a:lvl1pPr marL="0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7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pos="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881"/>
    <a:srgbClr val="FF6600"/>
    <a:srgbClr val="A5C138"/>
    <a:srgbClr val="0D8AAC"/>
    <a:srgbClr val="FF9933"/>
    <a:srgbClr val="013650"/>
    <a:srgbClr val="376333"/>
    <a:srgbClr val="DD5626"/>
    <a:srgbClr val="909090"/>
    <a:srgbClr val="A5C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0" autoAdjust="0"/>
    <p:restoredTop sz="95707" autoAdjust="0"/>
  </p:normalViewPr>
  <p:slideViewPr>
    <p:cSldViewPr snapToGrid="0" snapToObjects="1">
      <p:cViewPr varScale="1">
        <p:scale>
          <a:sx n="68" d="100"/>
          <a:sy n="68" d="100"/>
        </p:scale>
        <p:origin x="870" y="72"/>
      </p:cViewPr>
      <p:guideLst>
        <p:guide orient="horz" pos="1857"/>
        <p:guide pos="3120"/>
        <p:guide pos="7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371-C7D7-F048-A57E-C03D5C4E4947}" type="datetimeFigureOut">
              <a:rPr lang="en-US" smtClean="0"/>
              <a:t>12/21/2017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AF3DB-B6A1-2444-9DD8-53D016F8E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05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5307959"/>
              </p:ext>
            </p:extLst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33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28507" y="3877457"/>
            <a:ext cx="11598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1400" dirty="0">
                <a:latin typeface="Sansation" charset="0"/>
                <a:ea typeface="Sansation" charset="0"/>
                <a:cs typeface="Sansation" charset="0"/>
              </a:rPr>
              <a:t> 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Finish_AzulEscur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88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13650"/>
                </a:solidFill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13650"/>
                </a:solidFill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Oval 24"/>
          <p:cNvSpPr>
            <a:spLocks noChangeAspect="1"/>
          </p:cNvSpPr>
          <p:nvPr userDrawn="1"/>
        </p:nvSpPr>
        <p:spPr>
          <a:xfrm>
            <a:off x="8712007" y="164637"/>
            <a:ext cx="1014000" cy="691890"/>
          </a:xfrm>
          <a:prstGeom prst="rect">
            <a:avLst/>
          </a:prstGeom>
          <a:solidFill>
            <a:srgbClr val="0136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2"/>
          </a:p>
        </p:txBody>
      </p:sp>
      <p:pic>
        <p:nvPicPr>
          <p:cNvPr id="8" name="image6.png" descr="Asset 7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49800" y="2737800"/>
            <a:ext cx="2606400" cy="1382400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Finish_ver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31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24"/>
          <p:cNvSpPr>
            <a:spLocks noChangeAspect="1"/>
          </p:cNvSpPr>
          <p:nvPr userDrawn="1"/>
        </p:nvSpPr>
        <p:spPr>
          <a:xfrm>
            <a:off x="8712007" y="164637"/>
            <a:ext cx="1014000" cy="6918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2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84" y="2727000"/>
            <a:ext cx="2608632" cy="1404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07339" y="1316568"/>
            <a:ext cx="8891323" cy="5185833"/>
          </a:xfrm>
        </p:spPr>
        <p:txBody>
          <a:bodyPr/>
          <a:lstStyle>
            <a:lvl1pPr>
              <a:defRPr>
                <a:latin typeface="Sansation" charset="0"/>
                <a:ea typeface="Sansation" charset="0"/>
                <a:cs typeface="Sansation" charset="0"/>
              </a:defRPr>
            </a:lvl1pPr>
            <a:lvl2pPr>
              <a:defRPr>
                <a:latin typeface="Sansation" charset="0"/>
                <a:ea typeface="Sansation" charset="0"/>
                <a:cs typeface="Sansation" charset="0"/>
              </a:defRPr>
            </a:lvl2pPr>
            <a:lvl3pPr>
              <a:defRPr>
                <a:latin typeface="Sansation" charset="0"/>
                <a:ea typeface="Sansation" charset="0"/>
                <a:cs typeface="Sansation" charset="0"/>
              </a:defRPr>
            </a:lvl3pPr>
            <a:lvl4pPr>
              <a:defRPr>
                <a:latin typeface="Sansation" charset="0"/>
                <a:ea typeface="Sansation" charset="0"/>
                <a:cs typeface="Sansation" charset="0"/>
              </a:defRPr>
            </a:lvl4pPr>
            <a:lvl5pPr>
              <a:defRPr>
                <a:latin typeface="Sansation" charset="0"/>
                <a:ea typeface="Sansation" charset="0"/>
                <a:cs typeface="Sansation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07339" y="1316568"/>
            <a:ext cx="4368270" cy="51858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030391" y="1316568"/>
            <a:ext cx="4368271" cy="518583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>
              <a:defRPr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07339" y="1892301"/>
            <a:ext cx="8891323" cy="4609041"/>
          </a:xfrm>
        </p:spPr>
        <p:txBody>
          <a:bodyPr/>
          <a:lstStyle>
            <a:lvl1pPr>
              <a:defRPr>
                <a:latin typeface="Sansation" charset="0"/>
                <a:ea typeface="Sansation" charset="0"/>
                <a:cs typeface="Sansation" charset="0"/>
              </a:defRPr>
            </a:lvl1pPr>
            <a:lvl2pPr>
              <a:defRPr>
                <a:latin typeface="Sansation" charset="0"/>
                <a:ea typeface="Sansation" charset="0"/>
                <a:cs typeface="Sansation" charset="0"/>
              </a:defRPr>
            </a:lvl2pPr>
            <a:lvl3pPr>
              <a:defRPr>
                <a:latin typeface="Sansation" charset="0"/>
                <a:ea typeface="Sansation" charset="0"/>
                <a:cs typeface="Sansation" charset="0"/>
              </a:defRPr>
            </a:lvl3pPr>
            <a:lvl4pPr>
              <a:defRPr>
                <a:latin typeface="Sansation" charset="0"/>
                <a:ea typeface="Sansation" charset="0"/>
                <a:cs typeface="Sansation" charset="0"/>
              </a:defRPr>
            </a:lvl4pPr>
            <a:lvl5pPr>
              <a:defRPr>
                <a:latin typeface="Sansation" charset="0"/>
                <a:ea typeface="Sansation" charset="0"/>
                <a:cs typeface="Sansation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07340" y="0"/>
            <a:ext cx="8891323" cy="357717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09090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pPr lvl="0"/>
            <a:r>
              <a:rPr lang="en-US" dirty="0"/>
              <a:t>&lt;sub-</a:t>
            </a:r>
            <a:r>
              <a:rPr lang="en-US" dirty="0" err="1"/>
              <a:t>título</a:t>
            </a:r>
            <a:r>
              <a:rPr lang="en-US" dirty="0"/>
              <a:t>&gt;</a:t>
            </a:r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07340" y="1007073"/>
            <a:ext cx="8891323" cy="309494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09090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pPr lvl="0"/>
            <a:r>
              <a:rPr lang="en-US" dirty="0"/>
              <a:t>&lt;sub-</a:t>
            </a:r>
            <a:r>
              <a:rPr lang="en-US" dirty="0" err="1"/>
              <a:t>título</a:t>
            </a:r>
            <a:r>
              <a:rPr lang="en-US" dirty="0"/>
              <a:t>&gt;</a:t>
            </a:r>
            <a:endParaRPr lang="pt-BR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58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70523" y="1892301"/>
            <a:ext cx="3528139" cy="2512415"/>
          </a:xfrm>
        </p:spPr>
        <p:txBody>
          <a:bodyPr anchor="b"/>
          <a:lstStyle>
            <a:lvl1pPr algn="r">
              <a:defRPr b="0">
                <a:solidFill>
                  <a:srgbClr val="A5C137"/>
                </a:solidFill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70523" y="4400067"/>
            <a:ext cx="3528139" cy="21023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>
                <a:solidFill>
                  <a:srgbClr val="909090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188912" indent="0" algn="ctr">
              <a:buNone/>
              <a:defRPr sz="1800" b="1"/>
            </a:lvl2pPr>
            <a:lvl3pPr marL="365125" indent="0" algn="ctr">
              <a:buNone/>
              <a:defRPr sz="1800" b="1"/>
            </a:lvl3pPr>
            <a:lvl4pPr marL="541337" indent="0" algn="ctr">
              <a:buNone/>
              <a:defRPr sz="1800" b="1"/>
            </a:lvl4pPr>
            <a:lvl5pPr marL="71755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edit subtitle 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99" y="1316038"/>
            <a:ext cx="5589470" cy="45953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blue">
    <p:bg>
      <p:bgPr>
        <a:solidFill>
          <a:srgbClr val="0C8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29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78488" y="1892301"/>
            <a:ext cx="3220174" cy="2512415"/>
          </a:xfrm>
          <a:noFill/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109017" y="4400067"/>
            <a:ext cx="4289645" cy="21023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>
                <a:solidFill>
                  <a:schemeClr val="bg2"/>
                </a:solidFill>
              </a:defRPr>
            </a:lvl1pPr>
            <a:lvl2pPr marL="188912" indent="0" algn="ctr">
              <a:buNone/>
              <a:defRPr sz="1800" b="1"/>
            </a:lvl2pPr>
            <a:lvl3pPr marL="365125" indent="0" algn="ctr">
              <a:buNone/>
              <a:defRPr sz="1800" b="1"/>
            </a:lvl3pPr>
            <a:lvl4pPr marL="541337" indent="0" algn="ctr">
              <a:buNone/>
              <a:defRPr sz="1800" b="1"/>
            </a:lvl4pPr>
            <a:lvl5pPr marL="71755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edit subtitle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99" y="1316038"/>
            <a:ext cx="5589470" cy="4595347"/>
          </a:xfrm>
          <a:prstGeom prst="rect">
            <a:avLst/>
          </a:prstGeom>
        </p:spPr>
      </p:pic>
      <p:pic>
        <p:nvPicPr>
          <p:cNvPr id="12" name="image6.png" descr="Asset 7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43496" y="369547"/>
            <a:ext cx="849032" cy="4344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875611" y="1316567"/>
            <a:ext cx="4523052" cy="4337051"/>
          </a:xfrm>
        </p:spPr>
        <p:txBody>
          <a:bodyPr/>
          <a:lstStyle>
            <a:lvl1pPr marL="0" indent="0">
              <a:buNone/>
              <a:defRPr b="0">
                <a:latin typeface="Sansation" charset="0"/>
                <a:ea typeface="Sansation" charset="0"/>
                <a:cs typeface="Sansation" charset="0"/>
              </a:defRPr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pPr lvl="0"/>
            <a:r>
              <a:rPr lang="en-US" dirty="0" err="1"/>
              <a:t>Propósito</a:t>
            </a:r>
            <a:r>
              <a:rPr lang="en-US" dirty="0"/>
              <a:t> da </a:t>
            </a:r>
            <a:r>
              <a:rPr lang="en-US" dirty="0" err="1"/>
              <a:t>reunião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07340" y="1316585"/>
            <a:ext cx="4211769" cy="4336244"/>
          </a:xfrm>
          <a:noFill/>
          <a:ln>
            <a:noFill/>
          </a:ln>
        </p:spPr>
        <p:txBody>
          <a:bodyPr lIns="0" tIns="0" rIns="0" bIns="0"/>
          <a:lstStyle>
            <a:lvl1pPr marL="184150" indent="-184150">
              <a:spcAft>
                <a:spcPts val="600"/>
              </a:spcAft>
              <a:buNone/>
              <a:defRPr lang="en-US" sz="1800" b="0" dirty="0"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pPr marL="0" lvl="0" indent="0"/>
            <a:r>
              <a:rPr lang="pt-PT" dirty="0"/>
              <a:t>3. </a:t>
            </a:r>
            <a:r>
              <a:rPr lang="pt-PT" dirty="0" err="1"/>
              <a:t>Impsum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  <a:p>
            <a:pPr marL="0" lvl="0" indent="0"/>
            <a:r>
              <a:rPr lang="pt-PT" dirty="0"/>
              <a:t>5.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  <a:p>
            <a:pPr marL="0" lvl="0" indent="0"/>
            <a:r>
              <a:rPr lang="pt-PT" dirty="0"/>
              <a:t>10. </a:t>
            </a: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endParaRPr lang="pt-PT" dirty="0"/>
          </a:p>
          <a:p>
            <a:pPr marL="0" lvl="0" indent="0"/>
            <a:r>
              <a:rPr lang="pt-PT" dirty="0"/>
              <a:t>15.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&lt;Agenda / </a:t>
            </a:r>
            <a:r>
              <a:rPr lang="en-US" dirty="0" err="1"/>
              <a:t>Índice</a:t>
            </a:r>
            <a:r>
              <a:rPr lang="en-US" dirty="0"/>
              <a:t>&gt;</a:t>
            </a:r>
            <a:endParaRPr lang="pt-BR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875611" y="1316567"/>
            <a:ext cx="4523052" cy="4337051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pPr lvl="0"/>
            <a:r>
              <a:rPr lang="en-US" dirty="0" err="1"/>
              <a:t>Propósito</a:t>
            </a:r>
            <a:r>
              <a:rPr lang="en-US" dirty="0"/>
              <a:t> da </a:t>
            </a:r>
            <a:r>
              <a:rPr lang="en-US" dirty="0" err="1"/>
              <a:t>reunião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07340" y="1316585"/>
            <a:ext cx="4211769" cy="4336244"/>
          </a:xfrm>
          <a:noFill/>
          <a:ln>
            <a:noFill/>
          </a:ln>
        </p:spPr>
        <p:txBody>
          <a:bodyPr lIns="0" tIns="0" rIns="0" bIns="0"/>
          <a:lstStyle>
            <a:lvl1pPr marL="184150" indent="-184150">
              <a:spcAft>
                <a:spcPts val="600"/>
              </a:spcAft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pt-PT" dirty="0"/>
              <a:t>3. </a:t>
            </a:r>
            <a:r>
              <a:rPr lang="pt-PT" dirty="0" err="1"/>
              <a:t>Impsum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  <a:p>
            <a:pPr marL="0" lvl="0" indent="0"/>
            <a:r>
              <a:rPr lang="pt-PT" dirty="0"/>
              <a:t>5.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  <a:p>
            <a:pPr marL="0" lvl="0" indent="0"/>
            <a:r>
              <a:rPr lang="pt-PT" dirty="0"/>
              <a:t>10. </a:t>
            </a: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endParaRPr lang="pt-PT" dirty="0"/>
          </a:p>
          <a:p>
            <a:pPr marL="0" lvl="0" indent="0"/>
            <a:r>
              <a:rPr lang="pt-PT" dirty="0"/>
              <a:t>15.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46154" y="519659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en-US" sz="1400" dirty="0"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-138034" y="116923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en-US" sz="1400" dirty="0"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&lt;Agenda / </a:t>
            </a:r>
            <a:r>
              <a:rPr lang="en-US" dirty="0" err="1"/>
              <a:t>Índice</a:t>
            </a:r>
            <a:r>
              <a:rPr lang="en-US" dirty="0"/>
              <a:t>&gt;</a:t>
            </a:r>
            <a:endParaRPr lang="pt-BR" dirty="0"/>
          </a:p>
        </p:txBody>
      </p:sp>
      <p:pic>
        <p:nvPicPr>
          <p:cNvPr id="13" name="image6.png" descr="Asset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43496" y="369547"/>
            <a:ext cx="849032" cy="4344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Finish_az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64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D8AAC"/>
                </a:solidFill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D8AAC"/>
                </a:solidFill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Oval 24"/>
          <p:cNvSpPr>
            <a:spLocks noChangeAspect="1"/>
          </p:cNvSpPr>
          <p:nvPr userDrawn="1"/>
        </p:nvSpPr>
        <p:spPr>
          <a:xfrm>
            <a:off x="8712007" y="164637"/>
            <a:ext cx="1014000" cy="691890"/>
          </a:xfrm>
          <a:prstGeom prst="rect">
            <a:avLst/>
          </a:prstGeom>
          <a:solidFill>
            <a:srgbClr val="0D8A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2"/>
          </a:p>
        </p:txBody>
      </p:sp>
      <p:pic>
        <p:nvPicPr>
          <p:cNvPr id="8" name="image6.png" descr="Asset 7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49800" y="2737800"/>
            <a:ext cx="2606400" cy="1382400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12001329"/>
              </p:ext>
            </p:extLst>
          </p:nvPr>
        </p:nvGraphicFramePr>
        <p:xfrm>
          <a:off x="1721" y="2118"/>
          <a:ext cx="1719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" name="Slide do think-cell" r:id="rId15" imgW="270" imgH="270" progId="TCLayout.ActiveDocument.1">
                  <p:embed/>
                </p:oleObj>
              </mc:Choice>
              <mc:Fallback>
                <p:oleObj name="Slide do think-cell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19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892301"/>
            <a:ext cx="8909713" cy="46090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text styles</a:t>
            </a:r>
          </a:p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Third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7339" y="6501342"/>
            <a:ext cx="8406958" cy="2879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r">
              <a:defRPr sz="800">
                <a:solidFill>
                  <a:schemeClr val="tx2"/>
                </a:solidFill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6851" y="6501342"/>
            <a:ext cx="479258" cy="2879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84" name="Freeform 83"/>
          <p:cNvSpPr>
            <a:spLocks/>
          </p:cNvSpPr>
          <p:nvPr userDrawn="1"/>
        </p:nvSpPr>
        <p:spPr bwMode="auto">
          <a:xfrm>
            <a:off x="9902440" y="2564968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37643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56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10</a:t>
            </a: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52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Freeform 84"/>
          <p:cNvSpPr>
            <a:spLocks/>
          </p:cNvSpPr>
          <p:nvPr userDrawn="1"/>
        </p:nvSpPr>
        <p:spPr bwMode="auto">
          <a:xfrm>
            <a:off x="9902440" y="1988904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136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1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55</a:t>
            </a: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80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902440" y="1412840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C8BA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13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139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173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Freeform 86"/>
          <p:cNvSpPr>
            <a:spLocks/>
          </p:cNvSpPr>
          <p:nvPr userDrawn="1"/>
        </p:nvSpPr>
        <p:spPr bwMode="auto">
          <a:xfrm>
            <a:off x="9902440" y="836776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5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221 </a:t>
            </a:r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86</a:t>
            </a: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38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902440" y="263981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5C1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165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G 193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B 56</a:t>
            </a:r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9" name="Freeform 5"/>
          <p:cNvSpPr>
            <a:spLocks/>
          </p:cNvSpPr>
          <p:nvPr userDrawn="1"/>
        </p:nvSpPr>
        <p:spPr bwMode="auto">
          <a:xfrm>
            <a:off x="10289535" y="263981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0" name="Freeform 5"/>
          <p:cNvSpPr>
            <a:spLocks/>
          </p:cNvSpPr>
          <p:nvPr userDrawn="1"/>
        </p:nvSpPr>
        <p:spPr bwMode="auto">
          <a:xfrm>
            <a:off x="10289535" y="548680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1" name="Freeform 5"/>
          <p:cNvSpPr>
            <a:spLocks/>
          </p:cNvSpPr>
          <p:nvPr userDrawn="1"/>
        </p:nvSpPr>
        <p:spPr bwMode="auto">
          <a:xfrm>
            <a:off x="10289535" y="879739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2" name="Freeform 5"/>
          <p:cNvSpPr>
            <a:spLocks/>
          </p:cNvSpPr>
          <p:nvPr userDrawn="1"/>
        </p:nvSpPr>
        <p:spPr bwMode="auto">
          <a:xfrm>
            <a:off x="10289535" y="1155509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3" name="Freeform 5"/>
          <p:cNvSpPr>
            <a:spLocks/>
          </p:cNvSpPr>
          <p:nvPr userDrawn="1"/>
        </p:nvSpPr>
        <p:spPr bwMode="auto">
          <a:xfrm>
            <a:off x="10289535" y="1470867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4" name="Freeform 5"/>
          <p:cNvSpPr>
            <a:spLocks/>
          </p:cNvSpPr>
          <p:nvPr userDrawn="1"/>
        </p:nvSpPr>
        <p:spPr bwMode="auto">
          <a:xfrm>
            <a:off x="10289535" y="1746637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5" name="Freeform 5"/>
          <p:cNvSpPr>
            <a:spLocks/>
          </p:cNvSpPr>
          <p:nvPr userDrawn="1"/>
        </p:nvSpPr>
        <p:spPr bwMode="auto">
          <a:xfrm>
            <a:off x="10289535" y="2049679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4">
              <a:lumMod val="25000"/>
              <a:lumOff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6" name="Freeform 5"/>
          <p:cNvSpPr>
            <a:spLocks/>
          </p:cNvSpPr>
          <p:nvPr userDrawn="1"/>
        </p:nvSpPr>
        <p:spPr bwMode="auto">
          <a:xfrm>
            <a:off x="10289535" y="2325449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7" name="Freeform 5"/>
          <p:cNvSpPr>
            <a:spLocks/>
          </p:cNvSpPr>
          <p:nvPr userDrawn="1"/>
        </p:nvSpPr>
        <p:spPr bwMode="auto">
          <a:xfrm>
            <a:off x="10289535" y="2616176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8" name="Freeform 5"/>
          <p:cNvSpPr>
            <a:spLocks/>
          </p:cNvSpPr>
          <p:nvPr userDrawn="1"/>
        </p:nvSpPr>
        <p:spPr bwMode="auto">
          <a:xfrm>
            <a:off x="10289535" y="2891947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99" name="Freeform 98"/>
          <p:cNvSpPr>
            <a:spLocks/>
          </p:cNvSpPr>
          <p:nvPr userDrawn="1"/>
        </p:nvSpPr>
        <p:spPr bwMode="auto">
          <a:xfrm>
            <a:off x="9902440" y="3140968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213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213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213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00" name="Freeform 5"/>
          <p:cNvSpPr>
            <a:spLocks/>
          </p:cNvSpPr>
          <p:nvPr userDrawn="1"/>
        </p:nvSpPr>
        <p:spPr bwMode="auto">
          <a:xfrm>
            <a:off x="10289535" y="3192176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101" name="Freeform 5"/>
          <p:cNvSpPr>
            <a:spLocks/>
          </p:cNvSpPr>
          <p:nvPr userDrawn="1"/>
        </p:nvSpPr>
        <p:spPr bwMode="auto">
          <a:xfrm>
            <a:off x="10289535" y="3467947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accent6">
              <a:lumMod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102" name="TextBox 101"/>
          <p:cNvSpPr txBox="1"/>
          <p:nvPr userDrawn="1"/>
        </p:nvSpPr>
        <p:spPr>
          <a:xfrm>
            <a:off x="-233630" y="75125"/>
            <a:ext cx="194075" cy="1817705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b="0" i="0" dirty="0" err="1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Sansation</a:t>
            </a:r>
            <a:r>
              <a:rPr lang="en-US" sz="1000" b="0" i="0" dirty="0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 26pt</a:t>
            </a: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-211970" y="2093574"/>
            <a:ext cx="172416" cy="2023725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b="0" i="0" dirty="0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b="0" i="0" dirty="0" err="1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Sansation</a:t>
            </a:r>
            <a:r>
              <a:rPr lang="en-US" sz="1000" b="0" i="0" dirty="0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 14pt</a:t>
            </a:r>
          </a:p>
        </p:txBody>
      </p:sp>
      <p:sp>
        <p:nvSpPr>
          <p:cNvPr id="104" name="TextBox 103"/>
          <p:cNvSpPr txBox="1"/>
          <p:nvPr userDrawn="1"/>
        </p:nvSpPr>
        <p:spPr>
          <a:xfrm>
            <a:off x="-205293" y="4322621"/>
            <a:ext cx="194075" cy="217872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b="0" i="0" dirty="0" err="1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Sansation</a:t>
            </a:r>
            <a:r>
              <a:rPr lang="en-US" sz="1000" b="0" i="0" dirty="0">
                <a:solidFill>
                  <a:srgbClr val="4D4D4D"/>
                </a:solidFill>
                <a:latin typeface="Verdana" charset="0"/>
                <a:ea typeface="Verdana" charset="0"/>
                <a:cs typeface="Verdana" charset="0"/>
              </a:rPr>
              <a:t> 12pt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4227"/>
          </a:xfrm>
          <a:prstGeom prst="rect">
            <a:avLst/>
          </a:prstGeom>
        </p:spPr>
      </p:pic>
      <p:sp>
        <p:nvSpPr>
          <p:cNvPr id="35" name="Freeform 34"/>
          <p:cNvSpPr>
            <a:spLocks/>
          </p:cNvSpPr>
          <p:nvPr userDrawn="1"/>
        </p:nvSpPr>
        <p:spPr bwMode="auto">
          <a:xfrm>
            <a:off x="9902440" y="3744016"/>
            <a:ext cx="355150" cy="576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>
                <a:solidFill>
                  <a:schemeClr val="bg1"/>
                </a:solidFill>
                <a:latin typeface="Simplon BP Regular"/>
                <a:cs typeface="Simplon BP Regular"/>
              </a:rPr>
              <a:t>R 144  </a:t>
            </a: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G 144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r>
              <a:rPr lang="en-US" sz="700" baseline="0" dirty="0">
                <a:solidFill>
                  <a:schemeClr val="bg1"/>
                </a:solidFill>
                <a:latin typeface="Simplon BP Regular"/>
                <a:cs typeface="Simplon BP Regular"/>
              </a:rPr>
              <a:t>B 144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10289535" y="3795224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0289535" y="4070995"/>
            <a:ext cx="117000" cy="19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z="2112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52" y="366894"/>
            <a:ext cx="826456" cy="4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9" r:id="rId6"/>
    <p:sldLayoutId id="2147483981" r:id="rId7"/>
    <p:sldLayoutId id="2147483997" r:id="rId8"/>
    <p:sldLayoutId id="2147484010" r:id="rId9"/>
    <p:sldLayoutId id="2147484011" r:id="rId10"/>
    <p:sldLayoutId id="2147484013" r:id="rId11"/>
  </p:sldLayoutIdLst>
  <p:hf hdr="0"/>
  <p:txStyles>
    <p:titleStyle>
      <a:lvl1pPr algn="l" defTabSz="457200" rtl="0" eaLnBrk="1" latinLnBrk="0" hangingPunct="1">
        <a:lnSpc>
          <a:spcPts val="2600"/>
        </a:lnSpc>
        <a:spcBef>
          <a:spcPct val="0"/>
        </a:spcBef>
        <a:spcAft>
          <a:spcPts val="0"/>
        </a:spcAft>
        <a:buNone/>
        <a:defRPr lang="en-US" sz="2600" b="0" i="0" kern="1200" noProof="0" dirty="0">
          <a:solidFill>
            <a:schemeClr val="tx2"/>
          </a:solidFill>
          <a:latin typeface="Sansation" charset="0"/>
          <a:ea typeface="Sansation" charset="0"/>
          <a:cs typeface="Sansation" charset="0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19"/>
        </a:buBlip>
        <a:tabLst/>
        <a:defRPr lang="es-ES_tradnl" sz="1400" b="0" i="0" kern="1200" smtClean="0">
          <a:solidFill>
            <a:schemeClr val="tx1"/>
          </a:solidFill>
          <a:latin typeface="Sansation" charset="0"/>
          <a:ea typeface="Sansation" charset="0"/>
          <a:cs typeface="Sansation" charset="0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19"/>
        </a:buBlip>
        <a:tabLst>
          <a:tab pos="365125" algn="l"/>
        </a:tabLst>
        <a:defRPr lang="es-ES_tradnl" sz="1400" b="0" i="0" kern="1200" smtClean="0">
          <a:solidFill>
            <a:schemeClr val="tx1"/>
          </a:solidFill>
          <a:latin typeface="Sansation" charset="0"/>
          <a:ea typeface="Sansation" charset="0"/>
          <a:cs typeface="Sansation" charset="0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19"/>
        </a:buBlip>
        <a:tabLst>
          <a:tab pos="541338" algn="l"/>
        </a:tabLst>
        <a:defRPr lang="es-ES_tradnl" sz="1400" b="0" i="0" kern="1200" smtClean="0">
          <a:solidFill>
            <a:schemeClr val="tx1"/>
          </a:solidFill>
          <a:latin typeface="Sansation" charset="0"/>
          <a:ea typeface="Sansation" charset="0"/>
          <a:cs typeface="Sansation" charset="0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19"/>
        </a:buBlip>
        <a:tabLst>
          <a:tab pos="717550" algn="l"/>
        </a:tabLst>
        <a:defRPr lang="es-ES_tradnl" sz="1400" b="0" i="0" kern="1200" smtClean="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19"/>
        </a:buBlip>
        <a:tabLst>
          <a:tab pos="893763" algn="l"/>
        </a:tabLst>
        <a:defRPr lang="pt-BR" sz="1400" b="0" i="0" kern="1200" smtClean="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25" userDrawn="1">
          <p15:clr>
            <a:srgbClr val="F26B43"/>
          </p15:clr>
        </p15:guide>
        <p15:guide id="4" pos="308" userDrawn="1">
          <p15:clr>
            <a:srgbClr val="F26B43"/>
          </p15:clr>
        </p15:guide>
        <p15:guide id="5" pos="5920" userDrawn="1">
          <p15:clr>
            <a:srgbClr val="F26B43"/>
          </p15:clr>
        </p15:guide>
        <p15:guide id="6" orient="horz" pos="4096" userDrawn="1">
          <p15:clr>
            <a:srgbClr val="F26B43"/>
          </p15:clr>
        </p15:guide>
        <p15:guide id="7" orient="horz" pos="829" userDrawn="1">
          <p15:clr>
            <a:srgbClr val="F26B43"/>
          </p15:clr>
        </p15:guide>
        <p15:guide id="8" orient="horz" pos="11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tif"/><Relationship Id="rId3" Type="http://schemas.microsoft.com/office/2007/relationships/hdphoto" Target="../media/hdphoto13.wdp"/><Relationship Id="rId7" Type="http://schemas.microsoft.com/office/2007/relationships/hdphoto" Target="../media/hdphoto3.wdp"/><Relationship Id="rId12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microsoft.com/office/2007/relationships/hdphoto" Target="../media/hdphoto14.wdp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7.wdp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tif"/><Relationship Id="rId5" Type="http://schemas.microsoft.com/office/2007/relationships/hdphoto" Target="../media/hdphoto3.wdp"/><Relationship Id="rId10" Type="http://schemas.microsoft.com/office/2007/relationships/hdphoto" Target="../media/hdphoto19.wdp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tif"/><Relationship Id="rId3" Type="http://schemas.microsoft.com/office/2007/relationships/hdphoto" Target="../media/hdphoto20.wdp"/><Relationship Id="rId7" Type="http://schemas.microsoft.com/office/2007/relationships/hdphoto" Target="../media/hdphoto22.wdp"/><Relationship Id="rId12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microsoft.com/office/2007/relationships/hdphoto" Target="../media/hdphoto21.wdp"/><Relationship Id="rId10" Type="http://schemas.openxmlformats.org/officeDocument/2006/relationships/image" Target="../media/image4.png"/><Relationship Id="rId4" Type="http://schemas.openxmlformats.org/officeDocument/2006/relationships/image" Target="../media/image3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11.tif"/><Relationship Id="rId5" Type="http://schemas.microsoft.com/office/2007/relationships/hdphoto" Target="../media/hdphoto25.wdp"/><Relationship Id="rId10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microsoft.com/office/2007/relationships/hdphoto" Target="../media/hdphoto3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microsoft.com/office/2007/relationships/hdphoto" Target="../media/hdphoto3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39.wdp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38.wdp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"/><Relationship Id="rId3" Type="http://schemas.microsoft.com/office/2007/relationships/hdphoto" Target="../media/hdphoto38.wdp"/><Relationship Id="rId7" Type="http://schemas.microsoft.com/office/2007/relationships/hdphoto" Target="../media/hdphoto4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41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"/><Relationship Id="rId3" Type="http://schemas.microsoft.com/office/2007/relationships/hdphoto" Target="../media/hdphoto43.wdp"/><Relationship Id="rId7" Type="http://schemas.microsoft.com/office/2007/relationships/hdphoto" Target="../media/hdphoto3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44.wdp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"/><Relationship Id="rId3" Type="http://schemas.microsoft.com/office/2007/relationships/hdphoto" Target="../media/hdphoto38.wdp"/><Relationship Id="rId7" Type="http://schemas.microsoft.com/office/2007/relationships/hdphoto" Target="../media/hdphoto4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45.wdp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7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48.wdp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9.wdp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7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51.wdp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7" Type="http://schemas.openxmlformats.org/officeDocument/2006/relationships/image" Target="../media/image51.t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52.wdp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53.wdp"/><Relationship Id="rId7" Type="http://schemas.openxmlformats.org/officeDocument/2006/relationships/image" Target="../media/image51.t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50.wdp"/><Relationship Id="rId4" Type="http://schemas.openxmlformats.org/officeDocument/2006/relationships/image" Target="../media/image63.png"/><Relationship Id="rId9" Type="http://schemas.microsoft.com/office/2007/relationships/hdphoto" Target="../media/hdphoto54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50.wdp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5.wdp"/><Relationship Id="rId5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51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7" Type="http://schemas.openxmlformats.org/officeDocument/2006/relationships/image" Target="../media/image51.t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50.wdp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57.wdp"/><Relationship Id="rId3" Type="http://schemas.microsoft.com/office/2007/relationships/hdphoto" Target="../media/hdphoto50.wdp"/><Relationship Id="rId7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Relationship Id="rId9" Type="http://schemas.openxmlformats.org/officeDocument/2006/relationships/image" Target="../media/image51.ti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openxmlformats.org/officeDocument/2006/relationships/image" Target="../media/image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59.wdp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61.wdp"/><Relationship Id="rId13" Type="http://schemas.openxmlformats.org/officeDocument/2006/relationships/image" Target="../media/image81.png"/><Relationship Id="rId3" Type="http://schemas.microsoft.com/office/2007/relationships/hdphoto" Target="../media/hdphoto58.wdp"/><Relationship Id="rId7" Type="http://schemas.openxmlformats.org/officeDocument/2006/relationships/image" Target="../media/image78.png"/><Relationship Id="rId12" Type="http://schemas.microsoft.com/office/2007/relationships/hdphoto" Target="../media/hdphoto6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0.wdp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microsoft.com/office/2007/relationships/hdphoto" Target="../media/hdphoto62.wdp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microsoft.com/office/2007/relationships/hdphoto" Target="../media/hdphoto64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66.wdp"/><Relationship Id="rId3" Type="http://schemas.microsoft.com/office/2007/relationships/hdphoto" Target="../media/hdphoto58.wdp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5.wdp"/><Relationship Id="rId11" Type="http://schemas.openxmlformats.org/officeDocument/2006/relationships/image" Target="../media/image51.tif"/><Relationship Id="rId5" Type="http://schemas.openxmlformats.org/officeDocument/2006/relationships/image" Target="../media/image82.png"/><Relationship Id="rId10" Type="http://schemas.microsoft.com/office/2007/relationships/hdphoto" Target="../media/hdphoto67.wdp"/><Relationship Id="rId4" Type="http://schemas.openxmlformats.org/officeDocument/2006/relationships/image" Target="../media/image4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microsoft.com/office/2007/relationships/hdphoto" Target="../media/hdphoto69.wdp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71.wdp"/><Relationship Id="rId3" Type="http://schemas.microsoft.com/office/2007/relationships/hdphoto" Target="../media/hdphoto68.wdp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0.wdp"/><Relationship Id="rId5" Type="http://schemas.openxmlformats.org/officeDocument/2006/relationships/image" Target="../media/image87.png"/><Relationship Id="rId10" Type="http://schemas.microsoft.com/office/2007/relationships/hdphoto" Target="../media/hdphoto72.wdp"/><Relationship Id="rId4" Type="http://schemas.openxmlformats.org/officeDocument/2006/relationships/image" Target="../media/image4.png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microsoft.com/office/2007/relationships/hdphoto" Target="../media/hdphoto11.wdp"/><Relationship Id="rId7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microsoft.com/office/2007/relationships/hdphoto" Target="../media/hdphoto3.wdp"/><Relationship Id="rId7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8A4FD04-2CFB-4A48-A2F7-8BF6DD67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5" y="1372822"/>
            <a:ext cx="8780464" cy="5314492"/>
          </a:xfrm>
          <a:prstGeom prst="rect">
            <a:avLst/>
          </a:prstGeom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F7D073B-197A-4AFF-8748-2E4F30BD20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70845" y="2778055"/>
            <a:ext cx="5194521" cy="1759090"/>
          </a:xfrm>
        </p:spPr>
        <p:txBody>
          <a:bodyPr/>
          <a:lstStyle/>
          <a:p>
            <a:r>
              <a:rPr lang="en-US" sz="1800" dirty="0"/>
              <a:t>Relationship portal, used to assist the client in their demands.</a:t>
            </a: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endParaRPr lang="pt-BR" sz="1800" dirty="0"/>
          </a:p>
          <a:p>
            <a:r>
              <a:rPr lang="en-US" sz="1800" dirty="0"/>
              <a:t>Provides a detailed view of products, payments, and account details.</a:t>
            </a: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E2868C-2163-4DBE-952A-BE27E1898A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D224B-FF56-4C08-80C5-86B56E4A3D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819D721D-835D-4C55-952C-97E61D82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9092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29582AD-2C72-4BAC-A9D5-E5EC67E9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252" y="5005222"/>
            <a:ext cx="3613041" cy="9016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621FA1-4435-4E0A-A67B-E8CBF8E15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3458" y="2805585"/>
            <a:ext cx="4514850" cy="32575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7720" y="3346258"/>
            <a:ext cx="3736665" cy="853376"/>
          </a:xfrm>
        </p:spPr>
        <p:txBody>
          <a:bodyPr/>
          <a:lstStyle/>
          <a:p>
            <a:r>
              <a:rPr lang="en-US" dirty="0"/>
              <a:t>Add the new subject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160C70-5262-4A30-8BDE-EF5FFBB9B9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454396"/>
            <a:ext cx="619125" cy="3743325"/>
          </a:xfrm>
          <a:prstGeom prst="rect">
            <a:avLst/>
          </a:prstGeom>
        </p:spPr>
      </p:pic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7A4A230A-50B3-43C8-AADD-12EF6AEB675F}"/>
              </a:ext>
            </a:extLst>
          </p:cNvPr>
          <p:cNvSpPr txBox="1">
            <a:spLocks/>
          </p:cNvSpPr>
          <p:nvPr/>
        </p:nvSpPr>
        <p:spPr>
          <a:xfrm>
            <a:off x="1227720" y="3093947"/>
            <a:ext cx="3140221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</a:t>
            </a:r>
            <a:r>
              <a:rPr lang="en-US" dirty="0" err="1"/>
              <a:t>Faq</a:t>
            </a:r>
            <a:r>
              <a:rPr lang="en-US" dirty="0"/>
              <a:t> Configurations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44B4A1-4195-4650-B2B5-B2DBAA0DDB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5409" y="1875901"/>
            <a:ext cx="8140700" cy="1029747"/>
          </a:xfrm>
          <a:prstGeom prst="rect">
            <a:avLst/>
          </a:prstGeom>
        </p:spPr>
      </p:pic>
      <p:pic>
        <p:nvPicPr>
          <p:cNvPr id="16" name="pasted-image.tiff" descr="pasted-image.tiff">
            <a:extLst>
              <a:ext uri="{FF2B5EF4-FFF2-40B4-BE49-F238E27FC236}">
                <a16:creationId xmlns:a16="http://schemas.microsoft.com/office/drawing/2014/main" id="{2FF00FE6-423E-41C8-BD13-CE87F074A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72480" y="2510371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A3D11E08-1EA1-46DA-B5AB-9A2194CA4133}"/>
              </a:ext>
            </a:extLst>
          </p:cNvPr>
          <p:cNvSpPr txBox="1">
            <a:spLocks/>
          </p:cNvSpPr>
          <p:nvPr/>
        </p:nvSpPr>
        <p:spPr>
          <a:xfrm>
            <a:off x="1284222" y="4490072"/>
            <a:ext cx="3140221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the fields and click </a:t>
            </a:r>
            <a:r>
              <a:rPr lang="en-US" b="1" dirty="0"/>
              <a:t>send</a:t>
            </a:r>
          </a:p>
          <a:p>
            <a:r>
              <a:rPr lang="en-US" dirty="0"/>
              <a:t>In the new popup click on confirm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EB02E2A-B0AD-4DD6-B82F-5BD1C43CB57A}"/>
              </a:ext>
            </a:extLst>
          </p:cNvPr>
          <p:cNvSpPr/>
          <p:nvPr/>
        </p:nvSpPr>
        <p:spPr>
          <a:xfrm>
            <a:off x="1269932" y="1894952"/>
            <a:ext cx="4038667" cy="3500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21" name="pasted-image.tiff" descr="pasted-image.tiff">
            <a:extLst>
              <a:ext uri="{FF2B5EF4-FFF2-40B4-BE49-F238E27FC236}">
                <a16:creationId xmlns:a16="http://schemas.microsoft.com/office/drawing/2014/main" id="{2A7058ED-DCA0-4732-9B27-2BA7D02F50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35751" y="5653875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37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4" grpId="0"/>
      <p:bldP spid="19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AF7B3D-7E33-486E-A94F-93B711C3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060" y="1439156"/>
            <a:ext cx="609600" cy="38195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4C32CB0B-EB93-46A4-AE12-B275B6932854}"/>
              </a:ext>
            </a:extLst>
          </p:cNvPr>
          <p:cNvSpPr txBox="1">
            <a:spLocks/>
          </p:cNvSpPr>
          <p:nvPr/>
        </p:nvSpPr>
        <p:spPr>
          <a:xfrm>
            <a:off x="1222958" y="3730572"/>
            <a:ext cx="2609268" cy="3080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Stores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845BFE-7445-43E3-8B8F-6524E2277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660" y="1947907"/>
            <a:ext cx="8115798" cy="9156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521441-530A-4B37-BB03-6CA7A55F1A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2225" y="2637095"/>
            <a:ext cx="4557509" cy="3625471"/>
          </a:xfrm>
          <a:prstGeom prst="rect">
            <a:avLst/>
          </a:prstGeom>
        </p:spPr>
      </p:pic>
      <p:pic>
        <p:nvPicPr>
          <p:cNvPr id="21" name="pasted-image.tiff" descr="pasted-image.tiff">
            <a:extLst>
              <a:ext uri="{FF2B5EF4-FFF2-40B4-BE49-F238E27FC236}">
                <a16:creationId xmlns:a16="http://schemas.microsoft.com/office/drawing/2014/main" id="{A0CDA9DD-9236-401A-8EF3-543D3AB56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546116" y="2469889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Espaço Reservado para Conteúdo 5">
            <a:extLst>
              <a:ext uri="{FF2B5EF4-FFF2-40B4-BE49-F238E27FC236}">
                <a16:creationId xmlns:a16="http://schemas.microsoft.com/office/drawing/2014/main" id="{BDDFBB2D-F3A7-4A2D-AE70-26E662465EA5}"/>
              </a:ext>
            </a:extLst>
          </p:cNvPr>
          <p:cNvSpPr txBox="1">
            <a:spLocks/>
          </p:cNvSpPr>
          <p:nvPr/>
        </p:nvSpPr>
        <p:spPr>
          <a:xfrm>
            <a:off x="1222958" y="4255048"/>
            <a:ext cx="2609268" cy="472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the information and click </a:t>
            </a:r>
            <a:r>
              <a:rPr lang="en-US" b="1" dirty="0"/>
              <a:t>save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25" name="pasted-image.tiff" descr="pasted-image.tiff">
            <a:extLst>
              <a:ext uri="{FF2B5EF4-FFF2-40B4-BE49-F238E27FC236}">
                <a16:creationId xmlns:a16="http://schemas.microsoft.com/office/drawing/2014/main" id="{B02DF264-5325-49DA-8CEC-59C5DD8EC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67774" y="5939133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72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0D91B587-E0C2-45C7-AF64-6010E3B84930}"/>
              </a:ext>
            </a:extLst>
          </p:cNvPr>
          <p:cNvGrpSpPr/>
          <p:nvPr/>
        </p:nvGrpSpPr>
        <p:grpSpPr>
          <a:xfrm>
            <a:off x="3819493" y="2334122"/>
            <a:ext cx="4533900" cy="3686175"/>
            <a:chOff x="3819493" y="2334122"/>
            <a:chExt cx="4533900" cy="368617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CBA72FF-C5A2-4378-9AE3-18BB0D8C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9493" y="2334122"/>
              <a:ext cx="4533900" cy="3686175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058DF0B-C9C5-4BBA-A755-C00D4C70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8635" y="5516575"/>
              <a:ext cx="904875" cy="352425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4525B17-3D71-4275-8F60-265F8C4C9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580" y="1448682"/>
            <a:ext cx="619125" cy="37433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4C32CB0B-EB93-46A4-AE12-B275B6932854}"/>
              </a:ext>
            </a:extLst>
          </p:cNvPr>
          <p:cNvSpPr txBox="1">
            <a:spLocks/>
          </p:cNvSpPr>
          <p:nvPr/>
        </p:nvSpPr>
        <p:spPr>
          <a:xfrm>
            <a:off x="1188033" y="4302072"/>
            <a:ext cx="2609268" cy="3080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Worklist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867919-D65D-4C28-B309-8A51A8CF6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9897" y="1853078"/>
            <a:ext cx="7984102" cy="694155"/>
          </a:xfrm>
          <a:prstGeom prst="rect">
            <a:avLst/>
          </a:prstGeom>
        </p:spPr>
      </p:pic>
      <p:pic>
        <p:nvPicPr>
          <p:cNvPr id="25" name="pasted-image.tiff" descr="pasted-image.tiff">
            <a:extLst>
              <a:ext uri="{FF2B5EF4-FFF2-40B4-BE49-F238E27FC236}">
                <a16:creationId xmlns:a16="http://schemas.microsoft.com/office/drawing/2014/main" id="{B02DF264-5325-49DA-8CEC-59C5DD8EC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57414" y="3172737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tiff" descr="pasted-image.tiff">
            <a:extLst>
              <a:ext uri="{FF2B5EF4-FFF2-40B4-BE49-F238E27FC236}">
                <a16:creationId xmlns:a16="http://schemas.microsoft.com/office/drawing/2014/main" id="{00160A37-5221-4060-BDC5-04B8B4BDED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57413" y="4065789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tiff" descr="pasted-image.tiff">
            <a:extLst>
              <a:ext uri="{FF2B5EF4-FFF2-40B4-BE49-F238E27FC236}">
                <a16:creationId xmlns:a16="http://schemas.microsoft.com/office/drawing/2014/main" id="{92176814-85A6-4031-A7AD-8598A308DF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762286" y="5551461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045F98E8-EBFA-4FF5-96C4-E710FCBC3B26}"/>
              </a:ext>
            </a:extLst>
          </p:cNvPr>
          <p:cNvSpPr txBox="1">
            <a:spLocks/>
          </p:cNvSpPr>
          <p:nvPr/>
        </p:nvSpPr>
        <p:spPr>
          <a:xfrm>
            <a:off x="1199129" y="4833884"/>
            <a:ext cx="2609268" cy="472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the information and click </a:t>
            </a:r>
            <a:r>
              <a:rPr lang="en-US" b="1" dirty="0"/>
              <a:t>create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15" name="pasted-image.tiff" descr="pasted-image.tiff">
            <a:extLst>
              <a:ext uri="{FF2B5EF4-FFF2-40B4-BE49-F238E27FC236}">
                <a16:creationId xmlns:a16="http://schemas.microsoft.com/office/drawing/2014/main" id="{683FC1D4-2D86-4BB7-9E23-2B75375E42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07373" y="2156770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62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D6ECB9F-0D45-412F-B3C8-EFF172BF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1571" y="2281723"/>
            <a:ext cx="4325802" cy="35169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99390E-4914-4CAA-964A-4B35857A4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4823" y="1806737"/>
            <a:ext cx="7886606" cy="68031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D34EBF9-400C-4F87-AA4B-9073EBCF8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219" y="1438279"/>
            <a:ext cx="619125" cy="39338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4C32CB0B-EB93-46A4-AE12-B275B6932854}"/>
              </a:ext>
            </a:extLst>
          </p:cNvPr>
          <p:cNvSpPr txBox="1">
            <a:spLocks/>
          </p:cNvSpPr>
          <p:nvPr/>
        </p:nvSpPr>
        <p:spPr>
          <a:xfrm>
            <a:off x="1184823" y="4902417"/>
            <a:ext cx="2609268" cy="3080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Access Control</a:t>
            </a:r>
          </a:p>
        </p:txBody>
      </p:sp>
      <p:pic>
        <p:nvPicPr>
          <p:cNvPr id="25" name="pasted-image.tiff" descr="pasted-image.tiff">
            <a:extLst>
              <a:ext uri="{FF2B5EF4-FFF2-40B4-BE49-F238E27FC236}">
                <a16:creationId xmlns:a16="http://schemas.microsoft.com/office/drawing/2014/main" id="{B02DF264-5325-49DA-8CEC-59C5DD8EC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14862" y="3025130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045F98E8-EBFA-4FF5-96C4-E710FCBC3B26}"/>
              </a:ext>
            </a:extLst>
          </p:cNvPr>
          <p:cNvSpPr txBox="1">
            <a:spLocks/>
          </p:cNvSpPr>
          <p:nvPr/>
        </p:nvSpPr>
        <p:spPr>
          <a:xfrm>
            <a:off x="1184823" y="5313274"/>
            <a:ext cx="2609268" cy="472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10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the information and click </a:t>
            </a:r>
            <a:r>
              <a:rPr lang="en-US" b="1" dirty="0"/>
              <a:t>create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15" name="pasted-image.tiff" descr="pasted-image.tiff">
            <a:extLst>
              <a:ext uri="{FF2B5EF4-FFF2-40B4-BE49-F238E27FC236}">
                <a16:creationId xmlns:a16="http://schemas.microsoft.com/office/drawing/2014/main" id="{683FC1D4-2D86-4BB7-9E23-2B75375E42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78811" y="2125813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f" descr="pasted-image.tiff">
            <a:extLst>
              <a:ext uri="{FF2B5EF4-FFF2-40B4-BE49-F238E27FC236}">
                <a16:creationId xmlns:a16="http://schemas.microsoft.com/office/drawing/2014/main" id="{DE7481DA-AB6E-47A7-A6CA-D63E37E9C5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10133" y="3892609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tiff" descr="pasted-image.tiff">
            <a:extLst>
              <a:ext uri="{FF2B5EF4-FFF2-40B4-BE49-F238E27FC236}">
                <a16:creationId xmlns:a16="http://schemas.microsoft.com/office/drawing/2014/main" id="{2759E429-652E-462E-A54E-E251E925A1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877465" y="5334004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833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Control Panel</a:t>
            </a:r>
            <a:r>
              <a:rPr dirty="0">
                <a:solidFill>
                  <a:srgbClr val="002060"/>
                </a:solidFill>
              </a:rPr>
              <a:t>  </a:t>
            </a:r>
          </a:p>
        </p:txBody>
      </p:sp>
      <p:pic>
        <p:nvPicPr>
          <p:cNvPr id="11" name="image10.tif" descr="pasted-image.tiff">
            <a:extLst>
              <a:ext uri="{FF2B5EF4-FFF2-40B4-BE49-F238E27FC236}">
                <a16:creationId xmlns:a16="http://schemas.microsoft.com/office/drawing/2014/main" id="{426EEBE3-AAA9-41C5-8AC2-B9F3DC96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178" y="1387582"/>
            <a:ext cx="458839" cy="41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Add or remove categories of tickets.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1" name="Shape 1420">
            <a:extLst>
              <a:ext uri="{FF2B5EF4-FFF2-40B4-BE49-F238E27FC236}">
                <a16:creationId xmlns:a16="http://schemas.microsoft.com/office/drawing/2014/main" id="{51CF3BE0-0662-4EE4-8BA9-D01074E427A0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Add or remove FAQs, stores, and Worklists.</a:t>
            </a:r>
          </a:p>
        </p:txBody>
      </p:sp>
      <p:sp>
        <p:nvSpPr>
          <p:cNvPr id="22" name="Shape 1421">
            <a:extLst>
              <a:ext uri="{FF2B5EF4-FFF2-40B4-BE49-F238E27FC236}">
                <a16:creationId xmlns:a16="http://schemas.microsoft.com/office/drawing/2014/main" id="{2B142D75-94FB-4E15-B0BC-E9E4670A8A2F}"/>
              </a:ext>
            </a:extLst>
          </p:cNvPr>
          <p:cNvSpPr/>
          <p:nvPr/>
        </p:nvSpPr>
        <p:spPr>
          <a:xfrm>
            <a:off x="821699" y="4528478"/>
            <a:ext cx="8310906" cy="946508"/>
          </a:xfrm>
          <a:prstGeom prst="roundRect">
            <a:avLst>
              <a:gd name="adj" fmla="val 20497"/>
            </a:avLst>
          </a:prstGeom>
          <a:gradFill>
            <a:gsLst>
              <a:gs pos="0">
                <a:srgbClr val="BBD06B"/>
              </a:gs>
              <a:gs pos="35000">
                <a:srgbClr val="B0C851"/>
              </a:gs>
              <a:gs pos="100000">
                <a:srgbClr val="BBD06B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r>
              <a:rPr lang="en-US" sz="1600" dirty="0">
                <a:latin typeface="Sansation Bold" panose="02000000000000000000" pitchFamily="2" charset="0"/>
              </a:rPr>
              <a:t>List of access permissions.</a:t>
            </a:r>
          </a:p>
        </p:txBody>
      </p:sp>
    </p:spTree>
    <p:extLst>
      <p:ext uri="{BB962C8B-B14F-4D97-AF65-F5344CB8AC3E}">
        <p14:creationId xmlns:p14="http://schemas.microsoft.com/office/powerpoint/2010/main" val="40997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BFDEDAF-3E62-417D-98E5-268258A09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62" y="1007073"/>
            <a:ext cx="638175" cy="5381625"/>
          </a:xfrm>
          <a:prstGeom prst="rect">
            <a:avLst/>
          </a:prstGeom>
        </p:spPr>
      </p:pic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3140740-1185-4A0D-8EB7-B7E2A607E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1699" y="899597"/>
            <a:ext cx="2243660" cy="5489101"/>
          </a:xfrm>
          <a:prstGeom prst="rect">
            <a:avLst/>
          </a:prstGeom>
        </p:spPr>
      </p:pic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049E7D3F-8F70-42D7-8F80-EE0F362797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4083" y="3180847"/>
            <a:ext cx="2235636" cy="552953"/>
          </a:xfrm>
        </p:spPr>
        <p:txBody>
          <a:bodyPr/>
          <a:lstStyle/>
          <a:p>
            <a:r>
              <a:rPr lang="en-US" dirty="0"/>
              <a:t>Let's get to know the Customer Information.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AE21691-E0FB-46FF-92AA-B8238DB51CC9}"/>
              </a:ext>
            </a:extLst>
          </p:cNvPr>
          <p:cNvSpPr/>
          <p:nvPr/>
        </p:nvSpPr>
        <p:spPr>
          <a:xfrm>
            <a:off x="2780423" y="3126970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5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30CB08-D1BD-4297-A577-F84BBCF4A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007073"/>
            <a:ext cx="6096392" cy="513686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sp>
        <p:nvSpPr>
          <p:cNvPr id="25" name="Espaço Reservado para Conteúdo 5">
            <a:extLst>
              <a:ext uri="{FF2B5EF4-FFF2-40B4-BE49-F238E27FC236}">
                <a16:creationId xmlns:a16="http://schemas.microsoft.com/office/drawing/2014/main" id="{22905448-68F3-4D6E-8481-23D96220A6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74837" y="2005782"/>
            <a:ext cx="2721272" cy="641312"/>
          </a:xfrm>
        </p:spPr>
        <p:txBody>
          <a:bodyPr/>
          <a:lstStyle/>
          <a:p>
            <a:r>
              <a:rPr lang="en-US" dirty="0"/>
              <a:t>Here we view your personal information..</a:t>
            </a:r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1B474F8-42ED-4E19-955A-C8B6019A31B8}"/>
              </a:ext>
            </a:extLst>
          </p:cNvPr>
          <p:cNvSpPr/>
          <p:nvPr/>
        </p:nvSpPr>
        <p:spPr>
          <a:xfrm>
            <a:off x="790087" y="2005782"/>
            <a:ext cx="2740904" cy="4560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537446B3-F594-4E30-B93F-CFB39E1907FE}"/>
              </a:ext>
            </a:extLst>
          </p:cNvPr>
          <p:cNvSpPr txBox="1">
            <a:spLocks/>
          </p:cNvSpPr>
          <p:nvPr/>
        </p:nvSpPr>
        <p:spPr>
          <a:xfrm>
            <a:off x="6674837" y="5346628"/>
            <a:ext cx="2721272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possible to change all the data.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5020C2C-CD93-43B2-922B-2B7B4194CB9A}"/>
              </a:ext>
            </a:extLst>
          </p:cNvPr>
          <p:cNvSpPr/>
          <p:nvPr/>
        </p:nvSpPr>
        <p:spPr>
          <a:xfrm>
            <a:off x="2542217" y="5395909"/>
            <a:ext cx="1925010" cy="3710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8" grpId="0" animBg="1"/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DCB7DD-3080-48B5-A565-8A12BF3ED6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E7B159-6029-4564-8954-D48B351C46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0453E6-6496-4526-8F0F-3CC59C4C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8" y="1505501"/>
            <a:ext cx="5338157" cy="440292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88087EC0-0259-424C-9F19-BBC9AFF8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8E7CAC3D-E936-4F65-9634-6EA6149F02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9684" y="2023107"/>
            <a:ext cx="2721272" cy="641312"/>
          </a:xfrm>
        </p:spPr>
        <p:txBody>
          <a:bodyPr/>
          <a:lstStyle/>
          <a:p>
            <a:r>
              <a:rPr lang="en-US" dirty="0"/>
              <a:t>After updating the information click on </a:t>
            </a:r>
            <a:r>
              <a:rPr lang="en-US" b="1" dirty="0"/>
              <a:t>CONFIRM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9" name="pasted-image.tiff" descr="pasted-image.tiff">
            <a:extLst>
              <a:ext uri="{FF2B5EF4-FFF2-40B4-BE49-F238E27FC236}">
                <a16:creationId xmlns:a16="http://schemas.microsoft.com/office/drawing/2014/main" id="{0E4B436E-8533-450B-81F3-92D64CDE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439537">
            <a:off x="319860" y="2128030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46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8B60FE-DE8B-4B14-8DCE-E2CB7CD249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53ACB5-8DE9-424C-82A7-A37B69E073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4DE0B7-B17F-45CB-B5D5-E077CE66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CB1B18-92F3-4AA4-AC0F-7EEC7096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904875"/>
            <a:ext cx="6258537" cy="5256774"/>
          </a:xfrm>
          <a:prstGeom prst="rect">
            <a:avLst/>
          </a:prstGeom>
        </p:spPr>
      </p:pic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E21673E-D933-4E07-BC9E-44E1B672D7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65876" y="2033917"/>
            <a:ext cx="2721272" cy="641312"/>
          </a:xfrm>
        </p:spPr>
        <p:txBody>
          <a:bodyPr/>
          <a:lstStyle/>
          <a:p>
            <a:r>
              <a:rPr lang="en-US" dirty="0"/>
              <a:t>Returning to the information screen we have the product information.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71D4593-3F8C-459C-BA46-350793E76B37}"/>
              </a:ext>
            </a:extLst>
          </p:cNvPr>
          <p:cNvSpPr/>
          <p:nvPr/>
        </p:nvSpPr>
        <p:spPr>
          <a:xfrm>
            <a:off x="3651846" y="1937864"/>
            <a:ext cx="2817533" cy="4367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28DFB9D1-E491-4AD0-B114-4F1114479B16}"/>
              </a:ext>
            </a:extLst>
          </p:cNvPr>
          <p:cNvSpPr txBox="1">
            <a:spLocks/>
          </p:cNvSpPr>
          <p:nvPr/>
        </p:nvSpPr>
        <p:spPr>
          <a:xfrm>
            <a:off x="6765876" y="5267141"/>
            <a:ext cx="2721272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possible to suspend or cancel the product.</a:t>
            </a:r>
            <a:endParaRPr lang="pt-BR" dirty="0"/>
          </a:p>
        </p:txBody>
      </p: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0CFCF659-ADFC-4DB6-A5DF-607BE6679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1234261" y="5440189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690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8B60FE-DE8B-4B14-8DCE-E2CB7CD249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53ACB5-8DE9-424C-82A7-A37B69E073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4DE0B7-B17F-45CB-B5D5-E077CE66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E21673E-D933-4E07-BC9E-44E1B672D7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7339" y="1933085"/>
            <a:ext cx="2721272" cy="641312"/>
          </a:xfrm>
        </p:spPr>
        <p:txBody>
          <a:bodyPr/>
          <a:lstStyle/>
          <a:p>
            <a:r>
              <a:rPr lang="en-US" dirty="0"/>
              <a:t>Here the current plan is displayed.</a:t>
            </a:r>
            <a:endParaRPr lang="pt-BR" dirty="0"/>
          </a:p>
        </p:txBody>
      </p: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0CFCF659-ADFC-4DB6-A5DF-607BE6679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39537">
            <a:off x="3265448" y="1901842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3DC241B-2B4E-4905-8DDD-16AEDFA74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7938" y="1092507"/>
            <a:ext cx="5668171" cy="491176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71D4593-3F8C-459C-BA46-350793E76B37}"/>
              </a:ext>
            </a:extLst>
          </p:cNvPr>
          <p:cNvSpPr/>
          <p:nvPr/>
        </p:nvSpPr>
        <p:spPr>
          <a:xfrm>
            <a:off x="3953022" y="1831091"/>
            <a:ext cx="2592449" cy="4367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653372-269D-4488-B40D-B96731D82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8D257E-34FC-4FD1-884C-FBC090B347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6B7565E-3ED5-4E01-B872-E66B6202E5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7339" y="1316569"/>
            <a:ext cx="8891323" cy="641312"/>
          </a:xfrm>
        </p:spPr>
        <p:txBody>
          <a:bodyPr/>
          <a:lstStyle/>
          <a:p>
            <a:r>
              <a:rPr lang="en-US" sz="1600" dirty="0"/>
              <a:t>Enter your username and password.</a:t>
            </a: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E87E44-2EF0-4D0E-A679-C8DFB828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7039" y="2126703"/>
            <a:ext cx="3590925" cy="3609975"/>
          </a:xfrm>
          <a:prstGeom prst="rect">
            <a:avLst/>
          </a:prstGeom>
        </p:spPr>
      </p:pic>
      <p:sp>
        <p:nvSpPr>
          <p:cNvPr id="14" name="Título 2">
            <a:extLst>
              <a:ext uri="{FF2B5EF4-FFF2-40B4-BE49-F238E27FC236}">
                <a16:creationId xmlns:a16="http://schemas.microsoft.com/office/drawing/2014/main" id="{9F8E9569-45C8-4009-B375-AEA2793E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44055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F66832-94CF-4A51-B7BC-CDEE1301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3132" y="1130282"/>
            <a:ext cx="5804677" cy="5055033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8B60FE-DE8B-4B14-8DCE-E2CB7CD249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53ACB5-8DE9-424C-82A7-A37B69E073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4DE0B7-B17F-45CB-B5D5-E077CE66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28DFB9D1-E491-4AD0-B114-4F1114479B16}"/>
              </a:ext>
            </a:extLst>
          </p:cNvPr>
          <p:cNvSpPr txBox="1">
            <a:spLocks/>
          </p:cNvSpPr>
          <p:nvPr/>
        </p:nvSpPr>
        <p:spPr>
          <a:xfrm>
            <a:off x="507339" y="1748935"/>
            <a:ext cx="2721272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is the plan that will be renewed in the next cycle.</a:t>
            </a:r>
          </a:p>
          <a:p>
            <a:r>
              <a:rPr lang="en-US" dirty="0"/>
              <a:t>If there are no changes, the current plan will be shown.</a:t>
            </a:r>
            <a:endParaRPr lang="pt-BR" dirty="0"/>
          </a:p>
        </p:txBody>
      </p: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0CFCF659-ADFC-4DB6-A5DF-607BE6679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6046480" y="1921984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71D4593-3F8C-459C-BA46-350793E76B37}"/>
              </a:ext>
            </a:extLst>
          </p:cNvPr>
          <p:cNvSpPr/>
          <p:nvPr/>
        </p:nvSpPr>
        <p:spPr>
          <a:xfrm>
            <a:off x="6545470" y="1876203"/>
            <a:ext cx="2697004" cy="4367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CB44F782-CA6B-458C-9398-340FD3F61CC1}"/>
              </a:ext>
            </a:extLst>
          </p:cNvPr>
          <p:cNvSpPr txBox="1">
            <a:spLocks/>
          </p:cNvSpPr>
          <p:nvPr/>
        </p:nvSpPr>
        <p:spPr>
          <a:xfrm>
            <a:off x="507339" y="5668477"/>
            <a:ext cx="2721272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change plans click here..</a:t>
            </a:r>
            <a:endParaRPr lang="pt-BR" dirty="0"/>
          </a:p>
        </p:txBody>
      </p:sp>
      <p:pic>
        <p:nvPicPr>
          <p:cNvPr id="14" name="pasted-image.tiff" descr="pasted-image.tiff">
            <a:extLst>
              <a:ext uri="{FF2B5EF4-FFF2-40B4-BE49-F238E27FC236}">
                <a16:creationId xmlns:a16="http://schemas.microsoft.com/office/drawing/2014/main" id="{CD8FA24E-9D23-414C-B51A-1DA025571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5270412" y="5602110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4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758F76-2312-452D-B9E4-3B86F60B54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BA1AB-F2A6-4C4F-9111-14D08D1BF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113BAC8-D358-47CB-B8F6-2018C0887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3C5096-DD03-43F8-8F80-4D1F8C42B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8" y="1345736"/>
            <a:ext cx="7145305" cy="3704566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41CBF32E-9BF4-4398-BED9-CB2763453EED}"/>
              </a:ext>
            </a:extLst>
          </p:cNvPr>
          <p:cNvSpPr txBox="1">
            <a:spLocks/>
          </p:cNvSpPr>
          <p:nvPr/>
        </p:nvSpPr>
        <p:spPr>
          <a:xfrm>
            <a:off x="507338" y="5374092"/>
            <a:ext cx="3712970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the combination and click </a:t>
            </a:r>
            <a:r>
              <a:rPr lang="en-US" b="1" dirty="0"/>
              <a:t>Change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92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758F76-2312-452D-B9E4-3B86F60B54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BA1AB-F2A6-4C4F-9111-14D08D1BF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113BAC8-D358-47CB-B8F6-2018C0887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Information</a:t>
            </a:r>
            <a:endParaRPr lang="pt-BR" dirty="0"/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41CBF32E-9BF4-4398-BED9-CB2763453EED}"/>
              </a:ext>
            </a:extLst>
          </p:cNvPr>
          <p:cNvSpPr txBox="1">
            <a:spLocks/>
          </p:cNvSpPr>
          <p:nvPr/>
        </p:nvSpPr>
        <p:spPr>
          <a:xfrm>
            <a:off x="507338" y="5374092"/>
            <a:ext cx="5714518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Confirm the payment method.</a:t>
            </a:r>
          </a:p>
          <a:p>
            <a:r>
              <a:rPr lang="en-US" dirty="0"/>
              <a:t>Click on </a:t>
            </a:r>
            <a:r>
              <a:rPr lang="en-US" b="1" dirty="0"/>
              <a:t>confirm.</a:t>
            </a:r>
            <a:endParaRPr lang="pt-BR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E4DFF7-AE0B-4B51-A224-E79620AD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8" y="964845"/>
            <a:ext cx="6540576" cy="43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1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758F76-2312-452D-B9E4-3B86F60B54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BA1AB-F2A6-4C4F-9111-14D08D1BF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113BAC8-D358-47CB-B8F6-2018C0887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en-US" dirty="0"/>
              <a:t>Customer Information</a:t>
            </a: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41CBF32E-9BF4-4398-BED9-CB2763453EED}"/>
              </a:ext>
            </a:extLst>
          </p:cNvPr>
          <p:cNvSpPr txBox="1">
            <a:spLocks/>
          </p:cNvSpPr>
          <p:nvPr/>
        </p:nvSpPr>
        <p:spPr>
          <a:xfrm>
            <a:off x="507338" y="5374092"/>
            <a:ext cx="5714518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use, we have the detail of data consumption, voice and </a:t>
            </a:r>
            <a:r>
              <a:rPr lang="en-US" dirty="0" err="1"/>
              <a:t>sms</a:t>
            </a:r>
            <a:r>
              <a:rPr lang="en-US" dirty="0"/>
              <a:t>. </a:t>
            </a:r>
          </a:p>
          <a:p>
            <a:r>
              <a:rPr lang="en-US" dirty="0"/>
              <a:t>Navigate through the tabs to see the details.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136A4E-F015-44EF-8014-30CC47CD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8" y="1007073"/>
            <a:ext cx="7162800" cy="4295775"/>
          </a:xfrm>
          <a:prstGeom prst="rect">
            <a:avLst/>
          </a:prstGeom>
        </p:spPr>
      </p:pic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9949E99A-1503-4A7D-ACA1-B2EFB0F23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345260" y="1663830"/>
            <a:ext cx="324157" cy="2952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830F1917-A14A-4B3D-A81E-2BCFB0543EF9}"/>
              </a:ext>
            </a:extLst>
          </p:cNvPr>
          <p:cNvSpPr txBox="1">
            <a:spLocks/>
          </p:cNvSpPr>
          <p:nvPr/>
        </p:nvSpPr>
        <p:spPr>
          <a:xfrm>
            <a:off x="7788127" y="5028036"/>
            <a:ext cx="1636486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buy add-ons click here</a:t>
            </a:r>
            <a:endParaRPr lang="pt-BR" dirty="0"/>
          </a:p>
        </p:txBody>
      </p: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90ED5430-D6C9-48BD-BF24-3D5D855E3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4704829" y="5001364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65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758F76-2312-452D-B9E4-3B86F60B54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BA1AB-F2A6-4C4F-9111-14D08D1BF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113BAC8-D358-47CB-B8F6-2018C0887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en-US" dirty="0"/>
              <a:t>Customer Information</a:t>
            </a: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41CBF32E-9BF4-4398-BED9-CB2763453EED}"/>
              </a:ext>
            </a:extLst>
          </p:cNvPr>
          <p:cNvSpPr txBox="1">
            <a:spLocks/>
          </p:cNvSpPr>
          <p:nvPr/>
        </p:nvSpPr>
        <p:spPr>
          <a:xfrm>
            <a:off x="676128" y="5488392"/>
            <a:ext cx="5714518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between Add-ons or Sales.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CDB50B-469D-4DA1-9BE3-3FA8274AC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955" y="922670"/>
            <a:ext cx="6653675" cy="4576430"/>
          </a:xfrm>
          <a:prstGeom prst="rect">
            <a:avLst/>
          </a:prstGeom>
        </p:spPr>
      </p:pic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9949E99A-1503-4A7D-ACA1-B2EFB0F23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439537">
            <a:off x="694877" y="1742259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132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en-US" dirty="0"/>
              <a:t>Customer Information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B9D88CD-E6FE-4E79-9BF5-4B7F7F3B6383}"/>
              </a:ext>
            </a:extLst>
          </p:cNvPr>
          <p:cNvSpPr txBox="1">
            <a:spLocks/>
          </p:cNvSpPr>
          <p:nvPr/>
        </p:nvSpPr>
        <p:spPr>
          <a:xfrm>
            <a:off x="6314191" y="1640059"/>
            <a:ext cx="2946379" cy="641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Confirm the payment method, and check the other options negotiated with the customer.</a:t>
            </a:r>
          </a:p>
          <a:p>
            <a:r>
              <a:rPr lang="en-US" dirty="0"/>
              <a:t>Click on </a:t>
            </a:r>
            <a:r>
              <a:rPr lang="en-US" b="1" dirty="0"/>
              <a:t>confirm.</a:t>
            </a:r>
            <a:endParaRPr lang="pt-BR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843CB4-C0E8-40CE-99AB-98A38EF68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229" y="1007073"/>
            <a:ext cx="6079058" cy="40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en-US" dirty="0"/>
              <a:t>Customer Information</a:t>
            </a:r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Customer</a:t>
            </a:r>
            <a:r>
              <a:rPr lang="pt-BR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Information</a:t>
            </a:r>
            <a:r>
              <a:rPr dirty="0">
                <a:solidFill>
                  <a:srgbClr val="002060"/>
                </a:solidFill>
              </a:rPr>
              <a:t>  </a:t>
            </a:r>
          </a:p>
        </p:txBody>
      </p:sp>
      <p:pic>
        <p:nvPicPr>
          <p:cNvPr id="11" name="image10.tif" descr="pasted-image.tiff">
            <a:extLst>
              <a:ext uri="{FF2B5EF4-FFF2-40B4-BE49-F238E27FC236}">
                <a16:creationId xmlns:a16="http://schemas.microsoft.com/office/drawing/2014/main" id="{426EEBE3-AAA9-41C5-8AC2-B9F3DC96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178" y="1387582"/>
            <a:ext cx="458839" cy="41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and change personal and product information.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1" name="Shape 1420">
            <a:extLst>
              <a:ext uri="{FF2B5EF4-FFF2-40B4-BE49-F238E27FC236}">
                <a16:creationId xmlns:a16="http://schemas.microsoft.com/office/drawing/2014/main" id="{51CF3BE0-0662-4EE4-8BA9-D01074E427A0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cycle, renewal data and payment method.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2" name="Shape 1421">
            <a:extLst>
              <a:ext uri="{FF2B5EF4-FFF2-40B4-BE49-F238E27FC236}">
                <a16:creationId xmlns:a16="http://schemas.microsoft.com/office/drawing/2014/main" id="{2B142D75-94FB-4E15-B0BC-E9E4670A8A2F}"/>
              </a:ext>
            </a:extLst>
          </p:cNvPr>
          <p:cNvSpPr/>
          <p:nvPr/>
        </p:nvSpPr>
        <p:spPr>
          <a:xfrm>
            <a:off x="821699" y="4528478"/>
            <a:ext cx="8310906" cy="946508"/>
          </a:xfrm>
          <a:prstGeom prst="roundRect">
            <a:avLst>
              <a:gd name="adj" fmla="val 20497"/>
            </a:avLst>
          </a:prstGeom>
          <a:gradFill>
            <a:gsLst>
              <a:gs pos="0">
                <a:srgbClr val="BBD06B"/>
              </a:gs>
              <a:gs pos="35000">
                <a:srgbClr val="B0C851"/>
              </a:gs>
              <a:gs pos="100000">
                <a:srgbClr val="BBD06B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details of connection usage, internet and SMS.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5" name="Shape 1422">
            <a:extLst>
              <a:ext uri="{FF2B5EF4-FFF2-40B4-BE49-F238E27FC236}">
                <a16:creationId xmlns:a16="http://schemas.microsoft.com/office/drawing/2014/main" id="{1ACE6AC9-B26D-4252-8378-CDAD3B8838D3}"/>
              </a:ext>
            </a:extLst>
          </p:cNvPr>
          <p:cNvSpPr/>
          <p:nvPr/>
        </p:nvSpPr>
        <p:spPr>
          <a:xfrm>
            <a:off x="821699" y="5506821"/>
            <a:ext cx="8310906" cy="946508"/>
          </a:xfrm>
          <a:prstGeom prst="roundRect">
            <a:avLst>
              <a:gd name="adj" fmla="val 20879"/>
            </a:avLst>
          </a:prstGeom>
          <a:gradFill>
            <a:gsLst>
              <a:gs pos="0">
                <a:schemeClr val="accent4">
                  <a:hueOff val="881036"/>
                  <a:satOff val="-82762"/>
                  <a:lumOff val="58359"/>
                </a:schemeClr>
              </a:gs>
              <a:gs pos="35000">
                <a:srgbClr val="CAD0D7"/>
              </a:gs>
              <a:gs pos="100000">
                <a:schemeClr val="accent4">
                  <a:hueOff val="895817"/>
                  <a:satOff val="-82689"/>
                  <a:lumOff val="77286"/>
                </a:schemeClr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r>
              <a:rPr lang="en-US" sz="1600" dirty="0">
                <a:latin typeface="Sansation Bold" panose="02000000000000000000" pitchFamily="2" charset="0"/>
              </a:rPr>
              <a:t>Check status, cancel or suspend product.</a:t>
            </a:r>
            <a:endParaRPr sz="1600" dirty="0">
              <a:latin typeface="Sansation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68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92C966-2835-44FE-815E-6F91D8D62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595298-2766-46FB-865A-4DC7D8FE14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0CD6A68B-CA39-4F40-8125-C8CF8528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CF8B40-3261-4462-9195-9332A204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872067"/>
            <a:ext cx="600075" cy="56292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3CC742-1023-4429-BB98-00A97EBE3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7282" y="872067"/>
            <a:ext cx="2638425" cy="5591175"/>
          </a:xfrm>
          <a:prstGeom prst="rect">
            <a:avLst/>
          </a:prstGeom>
        </p:spPr>
      </p:pic>
      <p:pic>
        <p:nvPicPr>
          <p:cNvPr id="9" name="pasted-image.tiff" descr="pasted-image.tiff">
            <a:extLst>
              <a:ext uri="{FF2B5EF4-FFF2-40B4-BE49-F238E27FC236}">
                <a16:creationId xmlns:a16="http://schemas.microsoft.com/office/drawing/2014/main" id="{4A73667A-3226-4ED1-8118-0B6712278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0465" y="3774941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767001A4-3EDF-4FB9-AE31-0BD2D344C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2069" y="3782439"/>
            <a:ext cx="1705824" cy="1059477"/>
          </a:xfrm>
        </p:spPr>
        <p:txBody>
          <a:bodyPr/>
          <a:lstStyle/>
          <a:p>
            <a:r>
              <a:rPr lang="en-US" dirty="0"/>
              <a:t>Let's get to know the History screen.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4925E1-C3EE-4C98-B4DD-60AA09C7CC8A}"/>
              </a:ext>
            </a:extLst>
          </p:cNvPr>
          <p:cNvSpPr/>
          <p:nvPr/>
        </p:nvSpPr>
        <p:spPr>
          <a:xfrm>
            <a:off x="2897447" y="3780464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1EF258-5395-4A49-B04B-6CD9478C2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860" y="928747"/>
            <a:ext cx="8097754" cy="2306633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92C966-2835-44FE-815E-6F91D8D62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595298-2766-46FB-865A-4DC7D8FE14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0CD6A68B-CA39-4F40-8125-C8CF8528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CF8B40-3261-4462-9195-9332A2046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872067"/>
            <a:ext cx="600075" cy="5629275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767001A4-3EDF-4FB9-AE31-0BD2D344C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96211" y="3380901"/>
            <a:ext cx="3458706" cy="670399"/>
          </a:xfrm>
        </p:spPr>
        <p:txBody>
          <a:bodyPr/>
          <a:lstStyle/>
          <a:p>
            <a:r>
              <a:rPr lang="en-US" dirty="0"/>
              <a:t>Here we view the registered cards.</a:t>
            </a:r>
          </a:p>
          <a:p>
            <a:r>
              <a:rPr lang="en-US" dirty="0"/>
              <a:t>To delete the Credit Card, click X button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4925E1-C3EE-4C98-B4DD-60AA09C7CC8A}"/>
              </a:ext>
            </a:extLst>
          </p:cNvPr>
          <p:cNvSpPr/>
          <p:nvPr/>
        </p:nvSpPr>
        <p:spPr>
          <a:xfrm>
            <a:off x="2106608" y="2063011"/>
            <a:ext cx="904875" cy="2028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16" name="pasted-image.tiff" descr="pasted-image.tiff">
            <a:extLst>
              <a:ext uri="{FF2B5EF4-FFF2-40B4-BE49-F238E27FC236}">
                <a16:creationId xmlns:a16="http://schemas.microsoft.com/office/drawing/2014/main" id="{61CC11DA-B2C7-436D-AEAA-5CC756652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6286607" y="2776374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3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92C966-2835-44FE-815E-6F91D8D62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595298-2766-46FB-865A-4DC7D8FE14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0CD6A68B-CA39-4F40-8125-C8CF8528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CF8B40-3261-4462-9195-9332A204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872067"/>
            <a:ext cx="600075" cy="5629275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767001A4-3EDF-4FB9-AE31-0BD2D344C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83666" y="1804315"/>
            <a:ext cx="5764247" cy="430803"/>
          </a:xfrm>
        </p:spPr>
        <p:txBody>
          <a:bodyPr/>
          <a:lstStyle/>
          <a:p>
            <a:r>
              <a:rPr lang="en-US" dirty="0"/>
              <a:t>Below is the payment history.</a:t>
            </a:r>
          </a:p>
          <a:p>
            <a:r>
              <a:rPr lang="en-US" dirty="0"/>
              <a:t>You can dispute the value and view processing errors</a:t>
            </a:r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80AF8F9-87D8-4B07-92A5-90D3B04AFE8A}"/>
              </a:ext>
            </a:extLst>
          </p:cNvPr>
          <p:cNvGrpSpPr/>
          <p:nvPr/>
        </p:nvGrpSpPr>
        <p:grpSpPr>
          <a:xfrm>
            <a:off x="1104860" y="4074338"/>
            <a:ext cx="8296275" cy="2305050"/>
            <a:chOff x="1416050" y="2276475"/>
            <a:chExt cx="8296275" cy="230505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7429F28E-2B47-4FD8-87F2-360EFCE1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6050" y="2276475"/>
              <a:ext cx="5448300" cy="230505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4E9FD07-BBF6-4979-98BA-0A2589F7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4350" y="2895600"/>
              <a:ext cx="2847975" cy="1676400"/>
            </a:xfrm>
            <a:prstGeom prst="rect">
              <a:avLst/>
            </a:prstGeom>
          </p:spPr>
        </p:pic>
      </p:grp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4925E1-C3EE-4C98-B4DD-60AA09C7CC8A}"/>
              </a:ext>
            </a:extLst>
          </p:cNvPr>
          <p:cNvSpPr/>
          <p:nvPr/>
        </p:nvSpPr>
        <p:spPr>
          <a:xfrm>
            <a:off x="1104860" y="4142167"/>
            <a:ext cx="8291249" cy="235917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18" name="pasted-image.tiff" descr="pasted-image.tiff">
            <a:extLst>
              <a:ext uri="{FF2B5EF4-FFF2-40B4-BE49-F238E27FC236}">
                <a16:creationId xmlns:a16="http://schemas.microsoft.com/office/drawing/2014/main" id="{78C186CC-B9B3-4E6F-8DBB-FF41B0EE5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34407" y="5024246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 descr="pasted-image.tiff">
            <a:extLst>
              <a:ext uri="{FF2B5EF4-FFF2-40B4-BE49-F238E27FC236}">
                <a16:creationId xmlns:a16="http://schemas.microsoft.com/office/drawing/2014/main" id="{15F4BD34-4A73-4C91-B6A2-500449ACF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34407" y="6023950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677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653372-269D-4488-B40D-B96731D82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8D257E-34FC-4FD1-884C-FBC090B347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6B7565E-3ED5-4E01-B872-E66B6202E5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7339" y="1316569"/>
            <a:ext cx="8891323" cy="641312"/>
          </a:xfrm>
        </p:spPr>
        <p:txBody>
          <a:bodyPr/>
          <a:lstStyle/>
          <a:p>
            <a:r>
              <a:rPr lang="en-US" dirty="0"/>
              <a:t>Check</a:t>
            </a:r>
            <a:r>
              <a:rPr lang="pt-BR" dirty="0"/>
              <a:t> </a:t>
            </a:r>
            <a:r>
              <a:rPr lang="en-US" dirty="0"/>
              <a:t>the options</a:t>
            </a:r>
            <a:r>
              <a:rPr lang="pt-BR" dirty="0"/>
              <a:t>.</a:t>
            </a:r>
          </a:p>
          <a:p>
            <a:r>
              <a:rPr lang="en-US" dirty="0"/>
              <a:t>Find the customer with the filters below.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9CF06EE-252B-4ECE-A35B-1F0E0F77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26452"/>
            <a:ext cx="9906000" cy="3205096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FC80D33-CB92-49E0-A69A-F86BA55640FE}"/>
              </a:ext>
            </a:extLst>
          </p:cNvPr>
          <p:cNvSpPr/>
          <p:nvPr/>
        </p:nvSpPr>
        <p:spPr>
          <a:xfrm>
            <a:off x="7455876" y="2195513"/>
            <a:ext cx="2293033" cy="3648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6A0CE5E-C6AE-46A7-87A7-76AFC2EB2662}"/>
              </a:ext>
            </a:extLst>
          </p:cNvPr>
          <p:cNvSpPr/>
          <p:nvPr/>
        </p:nvSpPr>
        <p:spPr>
          <a:xfrm>
            <a:off x="2578881" y="3942734"/>
            <a:ext cx="4637845" cy="1088814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41855DAC-E321-4AC0-BABA-A60848514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1811" y="2153309"/>
            <a:ext cx="458838" cy="41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BBED148D-F506-4372-8D4D-1D3DF5B9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</a:t>
            </a:r>
          </a:p>
        </p:txBody>
      </p:sp>
      <p:pic>
        <p:nvPicPr>
          <p:cNvPr id="14" name="pasted-image.tiff" descr="pasted-image.tiff">
            <a:extLst>
              <a:ext uri="{FF2B5EF4-FFF2-40B4-BE49-F238E27FC236}">
                <a16:creationId xmlns:a16="http://schemas.microsoft.com/office/drawing/2014/main" id="{7C7CA2C1-4534-4451-BDCA-979E4584D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061" y="4278206"/>
            <a:ext cx="458838" cy="4178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85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4C2025-F773-47FC-A93A-BA849E2D4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00615B-265F-4653-B7EC-EAF5E14E14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F7BDDA-EA67-48D4-BEDF-138C4F671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762" y="1343117"/>
            <a:ext cx="5372100" cy="34575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DF4A382-B7E6-4F32-A5EF-526530887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644" y="2269775"/>
            <a:ext cx="2809875" cy="25717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5AE1DC-E223-4916-817A-23635A71E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43934"/>
            <a:ext cx="600075" cy="562927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F54D8DA-75D9-466C-8D50-ADC88856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4697D58-5B80-4575-9AB0-C7FDD75BB40F}"/>
              </a:ext>
            </a:extLst>
          </p:cNvPr>
          <p:cNvSpPr/>
          <p:nvPr/>
        </p:nvSpPr>
        <p:spPr>
          <a:xfrm>
            <a:off x="3426276" y="1860134"/>
            <a:ext cx="904875" cy="2028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2683EC41-E0E0-447D-8822-F490BE518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97811" y="5156163"/>
            <a:ext cx="5367445" cy="670399"/>
          </a:xfrm>
        </p:spPr>
        <p:txBody>
          <a:bodyPr/>
          <a:lstStyle/>
          <a:p>
            <a:r>
              <a:rPr lang="en-US" dirty="0"/>
              <a:t>Here we have the purchase history, and above the balance.</a:t>
            </a:r>
            <a:endParaRPr lang="pt-BR" dirty="0"/>
          </a:p>
        </p:txBody>
      </p:sp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ED40C1FC-908E-4B9C-8AB8-6AB242AF2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8285924" y="3040907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3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4C2025-F773-47FC-A93A-BA849E2D4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00615B-265F-4653-B7EC-EAF5E14E14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5AE1DC-E223-4916-817A-23635A71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43934"/>
            <a:ext cx="600075" cy="562927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F54D8DA-75D9-466C-8D50-ADC88856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2683EC41-E0E0-447D-8822-F490BE518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5021" y="5597552"/>
            <a:ext cx="5367445" cy="670399"/>
          </a:xfrm>
        </p:spPr>
        <p:txBody>
          <a:bodyPr/>
          <a:lstStyle/>
          <a:p>
            <a:r>
              <a:rPr lang="en-US" dirty="0"/>
              <a:t>In usage history, we visualize in detail the use of the plan.</a:t>
            </a:r>
          </a:p>
          <a:p>
            <a:r>
              <a:rPr lang="en-US" dirty="0"/>
              <a:t>Navigate the tabs for more information.</a:t>
            </a:r>
          </a:p>
          <a:p>
            <a:r>
              <a:rPr lang="en-US" dirty="0"/>
              <a:t>You can dispute the value.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28CD2C-B758-44B3-ABAF-45F3FF93D74B}"/>
              </a:ext>
            </a:extLst>
          </p:cNvPr>
          <p:cNvGrpSpPr/>
          <p:nvPr/>
        </p:nvGrpSpPr>
        <p:grpSpPr>
          <a:xfrm>
            <a:off x="1111267" y="963173"/>
            <a:ext cx="7370029" cy="4581525"/>
            <a:chOff x="1111267" y="1138237"/>
            <a:chExt cx="7370029" cy="4581525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973896B-63F1-478F-80FC-70983E9C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1267" y="1138237"/>
              <a:ext cx="6648450" cy="4581525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74E562E-DE86-44A0-8E62-3F14BE86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57396" y="3344443"/>
              <a:ext cx="723900" cy="2352675"/>
            </a:xfrm>
            <a:prstGeom prst="rect">
              <a:avLst/>
            </a:prstGeom>
          </p:spPr>
        </p:pic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4697D58-5B80-4575-9AB0-C7FDD75BB40F}"/>
              </a:ext>
            </a:extLst>
          </p:cNvPr>
          <p:cNvSpPr/>
          <p:nvPr/>
        </p:nvSpPr>
        <p:spPr>
          <a:xfrm>
            <a:off x="1162051" y="1771650"/>
            <a:ext cx="6210300" cy="38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16" name="pasted-image.tiff" descr="pasted-image.tiff">
            <a:extLst>
              <a:ext uri="{FF2B5EF4-FFF2-40B4-BE49-F238E27FC236}">
                <a16:creationId xmlns:a16="http://schemas.microsoft.com/office/drawing/2014/main" id="{8AA38BFD-8886-4A66-94A6-EBC71640B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7793317" y="446887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308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History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History</a:t>
            </a:r>
            <a:r>
              <a:rPr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credit cards and exclusion.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1" name="Shape 1420">
            <a:extLst>
              <a:ext uri="{FF2B5EF4-FFF2-40B4-BE49-F238E27FC236}">
                <a16:creationId xmlns:a16="http://schemas.microsoft.com/office/drawing/2014/main" id="{51CF3BE0-0662-4EE4-8BA9-D01074E427A0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Disput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 of values.</a:t>
            </a:r>
          </a:p>
          <a:p>
            <a:pPr>
              <a:defRPr>
                <a:solidFill>
                  <a:srgbClr val="FEFFFF"/>
                </a:solidFill>
              </a:defRPr>
            </a:pP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2" name="Shape 1421">
            <a:extLst>
              <a:ext uri="{FF2B5EF4-FFF2-40B4-BE49-F238E27FC236}">
                <a16:creationId xmlns:a16="http://schemas.microsoft.com/office/drawing/2014/main" id="{2B142D75-94FB-4E15-B0BC-E9E4670A8A2F}"/>
              </a:ext>
            </a:extLst>
          </p:cNvPr>
          <p:cNvSpPr/>
          <p:nvPr/>
        </p:nvSpPr>
        <p:spPr>
          <a:xfrm>
            <a:off x="821699" y="4528478"/>
            <a:ext cx="8310906" cy="946508"/>
          </a:xfrm>
          <a:prstGeom prst="roundRect">
            <a:avLst>
              <a:gd name="adj" fmla="val 20497"/>
            </a:avLst>
          </a:prstGeom>
          <a:gradFill>
            <a:gsLst>
              <a:gs pos="0">
                <a:srgbClr val="BBD06B"/>
              </a:gs>
              <a:gs pos="35000">
                <a:srgbClr val="B0C851"/>
              </a:gs>
              <a:gs pos="100000">
                <a:srgbClr val="BBD06B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balance.</a:t>
            </a:r>
          </a:p>
        </p:txBody>
      </p:sp>
      <p:sp>
        <p:nvSpPr>
          <p:cNvPr id="25" name="Shape 1422">
            <a:extLst>
              <a:ext uri="{FF2B5EF4-FFF2-40B4-BE49-F238E27FC236}">
                <a16:creationId xmlns:a16="http://schemas.microsoft.com/office/drawing/2014/main" id="{1ACE6AC9-B26D-4252-8378-CDAD3B8838D3}"/>
              </a:ext>
            </a:extLst>
          </p:cNvPr>
          <p:cNvSpPr/>
          <p:nvPr/>
        </p:nvSpPr>
        <p:spPr>
          <a:xfrm>
            <a:off x="821699" y="5506821"/>
            <a:ext cx="8310906" cy="946508"/>
          </a:xfrm>
          <a:prstGeom prst="roundRect">
            <a:avLst>
              <a:gd name="adj" fmla="val 20879"/>
            </a:avLst>
          </a:prstGeom>
          <a:gradFill>
            <a:gsLst>
              <a:gs pos="0">
                <a:schemeClr val="accent4">
                  <a:hueOff val="881036"/>
                  <a:satOff val="-82762"/>
                  <a:lumOff val="58359"/>
                </a:schemeClr>
              </a:gs>
              <a:gs pos="35000">
                <a:srgbClr val="CAD0D7"/>
              </a:gs>
              <a:gs pos="100000">
                <a:schemeClr val="accent4">
                  <a:hueOff val="895817"/>
                  <a:satOff val="-82689"/>
                  <a:lumOff val="77286"/>
                </a:schemeClr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r>
              <a:rPr lang="en-US" sz="1600" dirty="0">
                <a:latin typeface="Sansation Bold" panose="02000000000000000000" pitchFamily="2" charset="0"/>
              </a:rPr>
              <a:t>Detailing use.</a:t>
            </a:r>
          </a:p>
          <a:p>
            <a:endParaRPr sz="1600" dirty="0">
              <a:latin typeface="Sansation Bold" panose="02000000000000000000" pitchFamily="2" charset="0"/>
            </a:endParaRPr>
          </a:p>
        </p:txBody>
      </p:sp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7433875C-E944-41E0-8024-521F3B9A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4370" y="139399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727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4C2025-F773-47FC-A93A-BA849E2D4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00615B-265F-4653-B7EC-EAF5E14E14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FF54D8DA-75D9-466C-8D50-ADC88856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Messages</a:t>
            </a:r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370A41B-1F2C-447B-9588-8EA877BE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860980"/>
            <a:ext cx="619125" cy="54387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2A29637-B3C5-4CFF-923A-E2827572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2922" y="690960"/>
            <a:ext cx="2503735" cy="5432291"/>
          </a:xfrm>
          <a:prstGeom prst="rect">
            <a:avLst/>
          </a:prstGeom>
        </p:spPr>
      </p:pic>
      <p:pic>
        <p:nvPicPr>
          <p:cNvPr id="17" name="pasted-image.tiff" descr="pasted-image.tiff">
            <a:extLst>
              <a:ext uri="{FF2B5EF4-FFF2-40B4-BE49-F238E27FC236}">
                <a16:creationId xmlns:a16="http://schemas.microsoft.com/office/drawing/2014/main" id="{0C1CD906-AE8B-4367-A3CD-C8FFD3B0F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5615" y="4080030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9B8B69F-6538-4770-A7B0-9C044D96F10C}"/>
              </a:ext>
            </a:extLst>
          </p:cNvPr>
          <p:cNvSpPr/>
          <p:nvPr/>
        </p:nvSpPr>
        <p:spPr>
          <a:xfrm>
            <a:off x="2427944" y="4109094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8AD9110E-5500-43C9-AC7F-5FC2D4A68757}"/>
              </a:ext>
            </a:extLst>
          </p:cNvPr>
          <p:cNvSpPr txBox="1">
            <a:spLocks/>
          </p:cNvSpPr>
          <p:nvPr/>
        </p:nvSpPr>
        <p:spPr>
          <a:xfrm>
            <a:off x="5136416" y="4119633"/>
            <a:ext cx="1705824" cy="1059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get to know the Messages.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4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4C2025-F773-47FC-A93A-BA849E2D4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00615B-265F-4653-B7EC-EAF5E14E14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FF54D8DA-75D9-466C-8D50-ADC88856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en-US" dirty="0"/>
              <a:t>Messages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370A41B-1F2C-447B-9588-8EA877BE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860980"/>
            <a:ext cx="619125" cy="5438775"/>
          </a:xfrm>
          <a:prstGeom prst="rect">
            <a:avLst/>
          </a:prstGeom>
        </p:spPr>
      </p:pic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8AD9110E-5500-43C9-AC7F-5FC2D4A68757}"/>
              </a:ext>
            </a:extLst>
          </p:cNvPr>
          <p:cNvSpPr txBox="1">
            <a:spLocks/>
          </p:cNvSpPr>
          <p:nvPr/>
        </p:nvSpPr>
        <p:spPr>
          <a:xfrm>
            <a:off x="1405676" y="5729862"/>
            <a:ext cx="4918924" cy="5698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Basically we visualize the messages sent to the user</a:t>
            </a:r>
          </a:p>
          <a:p>
            <a:r>
              <a:rPr lang="en-US" dirty="0"/>
              <a:t>See that it is possible to visualize by type.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228C46-C523-416A-BE6D-9591741A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577" y="1448991"/>
            <a:ext cx="7883511" cy="421946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9B8B69F-6538-4770-A7B0-9C044D96F10C}"/>
              </a:ext>
            </a:extLst>
          </p:cNvPr>
          <p:cNvSpPr/>
          <p:nvPr/>
        </p:nvSpPr>
        <p:spPr>
          <a:xfrm>
            <a:off x="3621476" y="2225196"/>
            <a:ext cx="357942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1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Messages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Messages</a:t>
            </a:r>
            <a:r>
              <a:rPr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all sent messages.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1" name="Shape 1420">
            <a:extLst>
              <a:ext uri="{FF2B5EF4-FFF2-40B4-BE49-F238E27FC236}">
                <a16:creationId xmlns:a16="http://schemas.microsoft.com/office/drawing/2014/main" id="{51CF3BE0-0662-4EE4-8BA9-D01074E427A0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Filter by month and type.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7433875C-E944-41E0-8024-521F3B9A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370" y="139399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9354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8C7563-0EAD-400C-B68F-AC583393B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624" y="792699"/>
            <a:ext cx="2619375" cy="5610225"/>
          </a:xfrm>
          <a:prstGeom prst="rect">
            <a:avLst/>
          </a:prstGeom>
        </p:spPr>
      </p:pic>
      <p:pic>
        <p:nvPicPr>
          <p:cNvPr id="12" name="pasted-image.tiff" descr="pasted-image.tiff">
            <a:extLst>
              <a:ext uri="{FF2B5EF4-FFF2-40B4-BE49-F238E27FC236}">
                <a16:creationId xmlns:a16="http://schemas.microsoft.com/office/drawing/2014/main" id="{13405FA9-DB8D-4D94-B964-14C8F5905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0345" y="4881888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94B29-A88B-437D-A824-FF0D27AD5BA2}"/>
              </a:ext>
            </a:extLst>
          </p:cNvPr>
          <p:cNvSpPr/>
          <p:nvPr/>
        </p:nvSpPr>
        <p:spPr>
          <a:xfrm>
            <a:off x="2352674" y="4910952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D1A0736A-9193-4EBB-9856-B27A59E8922B}"/>
              </a:ext>
            </a:extLst>
          </p:cNvPr>
          <p:cNvSpPr txBox="1">
            <a:spLocks/>
          </p:cNvSpPr>
          <p:nvPr/>
        </p:nvSpPr>
        <p:spPr>
          <a:xfrm>
            <a:off x="5095823" y="5015426"/>
            <a:ext cx="1705824" cy="1059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get to know the Bonifications.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88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7D1357-CA0F-4BD8-8D18-B4EF21F0D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514" y="1536865"/>
            <a:ext cx="8250595" cy="4010025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09F5181-ED16-40F8-A99C-90C4DD591D5E}"/>
              </a:ext>
            </a:extLst>
          </p:cNvPr>
          <p:cNvSpPr txBox="1">
            <a:spLocks/>
          </p:cNvSpPr>
          <p:nvPr/>
        </p:nvSpPr>
        <p:spPr>
          <a:xfrm>
            <a:off x="1405675" y="5631386"/>
            <a:ext cx="7611715" cy="77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screen we visualize all the coupons that have been sent to the user.</a:t>
            </a:r>
          </a:p>
          <a:p>
            <a:r>
              <a:rPr lang="en-US" dirty="0"/>
              <a:t>It is possible to see the bonus and status.</a:t>
            </a:r>
          </a:p>
          <a:p>
            <a:r>
              <a:rPr lang="en-US" dirty="0"/>
              <a:t>To create a coupon, click + button</a:t>
            </a:r>
            <a:endParaRPr lang="pt-BR" dirty="0"/>
          </a:p>
        </p:txBody>
      </p:sp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6B5AFB82-BFC4-4856-BF39-1013F3BDE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43918" y="3468758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097AC544-F7E0-4D9C-930E-673D06067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10818" y="4661161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f" descr="pasted-image.tiff">
            <a:extLst>
              <a:ext uri="{FF2B5EF4-FFF2-40B4-BE49-F238E27FC236}">
                <a16:creationId xmlns:a16="http://schemas.microsoft.com/office/drawing/2014/main" id="{EC8C0A99-B0D9-4CAA-96FE-E55150FA1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79689" y="4039838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47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4C735A-FB2F-47E8-92BE-B4D95FFB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4643" y="1380042"/>
            <a:ext cx="5305425" cy="338137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09F5181-ED16-40F8-A99C-90C4DD591D5E}"/>
              </a:ext>
            </a:extLst>
          </p:cNvPr>
          <p:cNvSpPr txBox="1">
            <a:spLocks/>
          </p:cNvSpPr>
          <p:nvPr/>
        </p:nvSpPr>
        <p:spPr>
          <a:xfrm>
            <a:off x="1514415" y="5559208"/>
            <a:ext cx="7611715" cy="77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Enter with coupon rules information, and click Create Code button.</a:t>
            </a:r>
            <a:endParaRPr lang="pt-BR" dirty="0"/>
          </a:p>
        </p:txBody>
      </p:sp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6B5AFB82-BFC4-4856-BF39-1013F3BDE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4415" y="2148961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f" descr="pasted-image.tiff">
            <a:extLst>
              <a:ext uri="{FF2B5EF4-FFF2-40B4-BE49-F238E27FC236}">
                <a16:creationId xmlns:a16="http://schemas.microsoft.com/office/drawing/2014/main" id="{EC8C0A99-B0D9-4CAA-96FE-E55150FA1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4414" y="2805261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BC6544A-53E1-4544-9A7C-0A13B93C36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3474" y="4165965"/>
            <a:ext cx="3782635" cy="968421"/>
          </a:xfrm>
          <a:prstGeom prst="rect">
            <a:avLst/>
          </a:prstGeom>
        </p:spPr>
      </p:pic>
      <p:pic>
        <p:nvPicPr>
          <p:cNvPr id="14" name="pasted-image.tiff" descr="pasted-image.tiff">
            <a:extLst>
              <a:ext uri="{FF2B5EF4-FFF2-40B4-BE49-F238E27FC236}">
                <a16:creationId xmlns:a16="http://schemas.microsoft.com/office/drawing/2014/main" id="{AE2D2E44-BEC5-41D0-8718-E99463962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58811" y="3995206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3126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09F5181-ED16-40F8-A99C-90C4DD591D5E}"/>
              </a:ext>
            </a:extLst>
          </p:cNvPr>
          <p:cNvSpPr txBox="1">
            <a:spLocks/>
          </p:cNvSpPr>
          <p:nvPr/>
        </p:nvSpPr>
        <p:spPr>
          <a:xfrm>
            <a:off x="1305136" y="4937171"/>
            <a:ext cx="7611715" cy="77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is the summary of the indication policy and promotional code.</a:t>
            </a:r>
          </a:p>
          <a:p>
            <a:r>
              <a:rPr lang="en-US" dirty="0"/>
              <a:t>Click on the rules to understand the features..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C9DD205-B7D2-49CA-A989-6E0FB0FE4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1545" y="1397717"/>
            <a:ext cx="7305675" cy="32956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929F15D-C3B0-46BB-85AD-48BB19C49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452" y="2149407"/>
            <a:ext cx="3017921" cy="230184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6E9522C-5B13-46BA-8DEA-835CA34D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273" y="2288674"/>
            <a:ext cx="2324100" cy="2247900"/>
          </a:xfrm>
          <a:prstGeom prst="rect">
            <a:avLst/>
          </a:prstGeom>
        </p:spPr>
      </p:pic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6B5AFB82-BFC4-4856-BF39-1013F3BDE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436983" y="4014274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19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BFDEDAF-3E62-417D-98E5-268258A0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62" y="1007073"/>
            <a:ext cx="638175" cy="53816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C000EB-6D60-4465-90C1-EAD8B3B11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6839" y="682396"/>
            <a:ext cx="2309819" cy="5650959"/>
          </a:xfrm>
          <a:prstGeom prst="rect">
            <a:avLst/>
          </a:prstGeom>
        </p:spPr>
      </p:pic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E8E5FC9-E26E-422E-9F0E-478E51816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62" y="845215"/>
            <a:ext cx="2978187" cy="977503"/>
          </a:xfrm>
          <a:prstGeom prst="rect">
            <a:avLst/>
          </a:prstGeom>
        </p:spPr>
      </p:pic>
      <p:sp>
        <p:nvSpPr>
          <p:cNvPr id="16" name="Texto Explicativo: Linha 15">
            <a:extLst>
              <a:ext uri="{FF2B5EF4-FFF2-40B4-BE49-F238E27FC236}">
                <a16:creationId xmlns:a16="http://schemas.microsoft.com/office/drawing/2014/main" id="{88EDDBBB-19F3-4DF7-92F4-10AEE88FFBBE}"/>
              </a:ext>
            </a:extLst>
          </p:cNvPr>
          <p:cNvSpPr/>
          <p:nvPr/>
        </p:nvSpPr>
        <p:spPr>
          <a:xfrm>
            <a:off x="1322153" y="1809091"/>
            <a:ext cx="858032" cy="609309"/>
          </a:xfrm>
          <a:prstGeom prst="borderCallout1">
            <a:avLst>
              <a:gd name="adj1" fmla="val 20313"/>
              <a:gd name="adj2" fmla="val -3338"/>
              <a:gd name="adj3" fmla="val -22584"/>
              <a:gd name="adj4" fmla="val -69996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click to open details</a:t>
            </a:r>
          </a:p>
        </p:txBody>
      </p:sp>
      <p:sp>
        <p:nvSpPr>
          <p:cNvPr id="30" name="Texto Explicativo: Linha 29">
            <a:extLst>
              <a:ext uri="{FF2B5EF4-FFF2-40B4-BE49-F238E27FC236}">
                <a16:creationId xmlns:a16="http://schemas.microsoft.com/office/drawing/2014/main" id="{B64DA9AA-EB13-4C9E-A9B4-1804B7D2D005}"/>
              </a:ext>
            </a:extLst>
          </p:cNvPr>
          <p:cNvSpPr/>
          <p:nvPr/>
        </p:nvSpPr>
        <p:spPr>
          <a:xfrm>
            <a:off x="2535667" y="2113746"/>
            <a:ext cx="1178649" cy="1647878"/>
          </a:xfrm>
          <a:prstGeom prst="borderCallout1">
            <a:avLst>
              <a:gd name="adj1" fmla="val -1250"/>
              <a:gd name="adj2" fmla="val 32559"/>
              <a:gd name="adj3" fmla="val -40201"/>
              <a:gd name="adj4" fmla="val 31983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Here we visualize the customer's phone, status and avatar</a:t>
            </a:r>
          </a:p>
        </p:txBody>
      </p:sp>
      <p:sp>
        <p:nvSpPr>
          <p:cNvPr id="13" name="Texto Explicativo: Linha 12">
            <a:extLst>
              <a:ext uri="{FF2B5EF4-FFF2-40B4-BE49-F238E27FC236}">
                <a16:creationId xmlns:a16="http://schemas.microsoft.com/office/drawing/2014/main" id="{5BE3D0B7-6ECE-4A07-9158-5F4FD480056E}"/>
              </a:ext>
            </a:extLst>
          </p:cNvPr>
          <p:cNvSpPr/>
          <p:nvPr/>
        </p:nvSpPr>
        <p:spPr>
          <a:xfrm>
            <a:off x="6780715" y="1892092"/>
            <a:ext cx="858032" cy="609309"/>
          </a:xfrm>
          <a:prstGeom prst="borderCallout1">
            <a:avLst>
              <a:gd name="adj1" fmla="val 1241"/>
              <a:gd name="adj2" fmla="val 50280"/>
              <a:gd name="adj3" fmla="val -66954"/>
              <a:gd name="adj4" fmla="val 50523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click to open the Chat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9026907F-6F41-4D17-8DF4-BBC3C78C02D8}"/>
              </a:ext>
            </a:extLst>
          </p:cNvPr>
          <p:cNvSpPr/>
          <p:nvPr/>
        </p:nvSpPr>
        <p:spPr>
          <a:xfrm>
            <a:off x="7734706" y="2881236"/>
            <a:ext cx="858032" cy="868170"/>
          </a:xfrm>
          <a:prstGeom prst="borderCallout1">
            <a:avLst>
              <a:gd name="adj1" fmla="val 1241"/>
              <a:gd name="adj2" fmla="val 50280"/>
              <a:gd name="adj3" fmla="val -168202"/>
              <a:gd name="adj4" fmla="val 49561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click to open the control panel</a:t>
            </a:r>
          </a:p>
        </p:txBody>
      </p:sp>
    </p:spTree>
    <p:extLst>
      <p:ext uri="{BB962C8B-B14F-4D97-AF65-F5344CB8AC3E}">
        <p14:creationId xmlns:p14="http://schemas.microsoft.com/office/powerpoint/2010/main" val="33685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13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945140-640A-42C3-B573-0570737A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514" y="1338262"/>
            <a:ext cx="7219950" cy="418147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09F5181-ED16-40F8-A99C-90C4DD591D5E}"/>
              </a:ext>
            </a:extLst>
          </p:cNvPr>
          <p:cNvSpPr txBox="1">
            <a:spLocks/>
          </p:cNvSpPr>
          <p:nvPr/>
        </p:nvSpPr>
        <p:spPr>
          <a:xfrm>
            <a:off x="1302582" y="5791761"/>
            <a:ext cx="7611715" cy="77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6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entering the rule, navigate through the tabs: Indicator and Guest.</a:t>
            </a:r>
            <a:endParaRPr lang="pt-BR" dirty="0"/>
          </a:p>
        </p:txBody>
      </p:sp>
      <p:pic>
        <p:nvPicPr>
          <p:cNvPr id="12" name="pasted-image.tiff" descr="pasted-image.tiff">
            <a:extLst>
              <a:ext uri="{FF2B5EF4-FFF2-40B4-BE49-F238E27FC236}">
                <a16:creationId xmlns:a16="http://schemas.microsoft.com/office/drawing/2014/main" id="{5D944FDF-CC84-4024-BEB1-63CD5E1B5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8307373" y="201092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59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B83F0D-698B-487B-95DF-2E4F2B803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B5D81-DA1D-472F-A032-8671588C0D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DC4EED0-ECE3-4276-B8D4-04D45021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549B54-17A1-49A4-BA21-59447F24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859375"/>
            <a:ext cx="638175" cy="5476875"/>
          </a:xfrm>
          <a:prstGeom prst="rect">
            <a:avLst/>
          </a:prstGeom>
        </p:spPr>
      </p:pic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609F5181-ED16-40F8-A99C-90C4DD591D5E}"/>
              </a:ext>
            </a:extLst>
          </p:cNvPr>
          <p:cNvSpPr txBox="1">
            <a:spLocks/>
          </p:cNvSpPr>
          <p:nvPr/>
        </p:nvSpPr>
        <p:spPr>
          <a:xfrm>
            <a:off x="1302582" y="5487884"/>
            <a:ext cx="7611715" cy="77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we see the achievements.</a:t>
            </a:r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DC234CA-4541-4AB9-B2AC-DD3F03A757D7}"/>
              </a:ext>
            </a:extLst>
          </p:cNvPr>
          <p:cNvGrpSpPr/>
          <p:nvPr/>
        </p:nvGrpSpPr>
        <p:grpSpPr>
          <a:xfrm>
            <a:off x="1352131" y="1577234"/>
            <a:ext cx="4648200" cy="857251"/>
            <a:chOff x="1945856" y="1992433"/>
            <a:chExt cx="4648200" cy="857251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D9F9FAA-4C22-4EDC-813A-5FFEB7BF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2631" y="2192459"/>
              <a:ext cx="3781425" cy="65722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DD65130-CA1D-4157-97BD-B09931D8B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5856" y="1992433"/>
              <a:ext cx="866775" cy="295275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7D61D90-8FB3-4500-9323-7FF24FEF9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582" y="2391929"/>
            <a:ext cx="8048625" cy="2962275"/>
          </a:xfrm>
          <a:prstGeom prst="rect">
            <a:avLst/>
          </a:prstGeom>
        </p:spPr>
      </p:pic>
      <p:pic>
        <p:nvPicPr>
          <p:cNvPr id="12" name="pasted-image.tiff" descr="pasted-image.tiff">
            <a:extLst>
              <a:ext uri="{FF2B5EF4-FFF2-40B4-BE49-F238E27FC236}">
                <a16:creationId xmlns:a16="http://schemas.microsoft.com/office/drawing/2014/main" id="{5D944FDF-CC84-4024-BEB1-63CD5E1B5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6249973" y="1996928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89ACBC6-FC5F-440C-A30F-D688930EF736}"/>
              </a:ext>
            </a:extLst>
          </p:cNvPr>
          <p:cNvSpPr/>
          <p:nvPr/>
        </p:nvSpPr>
        <p:spPr>
          <a:xfrm>
            <a:off x="1691996" y="3642326"/>
            <a:ext cx="7659211" cy="1539274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7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</a:t>
            </a:r>
            <a:r>
              <a:rPr lang="pt-BR" dirty="0" err="1"/>
              <a:t>Bonifications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Bonifications</a:t>
            </a:r>
            <a:r>
              <a:rPr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Check the bonus use status.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1" name="Shape 1420">
            <a:extLst>
              <a:ext uri="{FF2B5EF4-FFF2-40B4-BE49-F238E27FC236}">
                <a16:creationId xmlns:a16="http://schemas.microsoft.com/office/drawing/2014/main" id="{51CF3BE0-0662-4EE4-8BA9-D01074E427A0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Create coupons.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sp>
        <p:nvSpPr>
          <p:cNvPr id="22" name="Shape 1421">
            <a:extLst>
              <a:ext uri="{FF2B5EF4-FFF2-40B4-BE49-F238E27FC236}">
                <a16:creationId xmlns:a16="http://schemas.microsoft.com/office/drawing/2014/main" id="{2B142D75-94FB-4E15-B0BC-E9E4670A8A2F}"/>
              </a:ext>
            </a:extLst>
          </p:cNvPr>
          <p:cNvSpPr/>
          <p:nvPr/>
        </p:nvSpPr>
        <p:spPr>
          <a:xfrm>
            <a:off x="821699" y="4528478"/>
            <a:ext cx="8310906" cy="946508"/>
          </a:xfrm>
          <a:prstGeom prst="roundRect">
            <a:avLst>
              <a:gd name="adj" fmla="val 20497"/>
            </a:avLst>
          </a:prstGeom>
          <a:gradFill>
            <a:gsLst>
              <a:gs pos="0">
                <a:srgbClr val="BBD06B"/>
              </a:gs>
              <a:gs pos="35000">
                <a:srgbClr val="B0C851"/>
              </a:gs>
              <a:gs pos="100000">
                <a:srgbClr val="BBD06B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See the rules of the indications.</a:t>
            </a:r>
          </a:p>
        </p:txBody>
      </p:sp>
      <p:sp>
        <p:nvSpPr>
          <p:cNvPr id="25" name="Shape 1422">
            <a:extLst>
              <a:ext uri="{FF2B5EF4-FFF2-40B4-BE49-F238E27FC236}">
                <a16:creationId xmlns:a16="http://schemas.microsoft.com/office/drawing/2014/main" id="{1ACE6AC9-B26D-4252-8378-CDAD3B8838D3}"/>
              </a:ext>
            </a:extLst>
          </p:cNvPr>
          <p:cNvSpPr/>
          <p:nvPr/>
        </p:nvSpPr>
        <p:spPr>
          <a:xfrm>
            <a:off x="821699" y="5506821"/>
            <a:ext cx="8310906" cy="946508"/>
          </a:xfrm>
          <a:prstGeom prst="roundRect">
            <a:avLst>
              <a:gd name="adj" fmla="val 20879"/>
            </a:avLst>
          </a:prstGeom>
          <a:gradFill>
            <a:gsLst>
              <a:gs pos="0">
                <a:schemeClr val="accent4">
                  <a:hueOff val="881036"/>
                  <a:satOff val="-82762"/>
                  <a:lumOff val="58359"/>
                </a:schemeClr>
              </a:gs>
              <a:gs pos="35000">
                <a:srgbClr val="CAD0D7"/>
              </a:gs>
              <a:gs pos="100000">
                <a:schemeClr val="accent4">
                  <a:hueOff val="895817"/>
                  <a:satOff val="-82689"/>
                  <a:lumOff val="77286"/>
                </a:schemeClr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r>
              <a:rPr lang="en-US" sz="1600" dirty="0">
                <a:latin typeface="Sansation Bold" panose="02000000000000000000" pitchFamily="2" charset="0"/>
              </a:rPr>
              <a:t>View gains.</a:t>
            </a:r>
            <a:endParaRPr sz="1600" dirty="0">
              <a:latin typeface="Sansation Bold" panose="02000000000000000000" pitchFamily="2" charset="0"/>
            </a:endParaRPr>
          </a:p>
        </p:txBody>
      </p:sp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7433875C-E944-41E0-8024-521F3B9A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370" y="139399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6836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Tickets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963F25-62B6-49B3-B3E7-295E8A73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948267"/>
            <a:ext cx="600075" cy="55530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F9DC58-B72A-45E3-B8D7-52336AAE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9297" y="849341"/>
            <a:ext cx="2631268" cy="5652001"/>
          </a:xfrm>
          <a:prstGeom prst="rect">
            <a:avLst/>
          </a:prstGeom>
        </p:spPr>
      </p:pic>
      <p:pic>
        <p:nvPicPr>
          <p:cNvPr id="15" name="pasted-image.tiff" descr="pasted-image.tiff">
            <a:extLst>
              <a:ext uri="{FF2B5EF4-FFF2-40B4-BE49-F238E27FC236}">
                <a16:creationId xmlns:a16="http://schemas.microsoft.com/office/drawing/2014/main" id="{83B21AFA-75E3-4ED9-9C96-160D17413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8293" y="5530433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E16DC8-44DF-4648-98A5-88855A276E9C}"/>
              </a:ext>
            </a:extLst>
          </p:cNvPr>
          <p:cNvSpPr/>
          <p:nvPr/>
        </p:nvSpPr>
        <p:spPr>
          <a:xfrm>
            <a:off x="2368347" y="5575372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742AF918-71A0-47EC-9114-AB641A2AC20C}"/>
              </a:ext>
            </a:extLst>
          </p:cNvPr>
          <p:cNvSpPr txBox="1">
            <a:spLocks/>
          </p:cNvSpPr>
          <p:nvPr/>
        </p:nvSpPr>
        <p:spPr>
          <a:xfrm>
            <a:off x="5095823" y="5530433"/>
            <a:ext cx="1705824" cy="559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get to know the Tickets.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563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Tickets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963F25-62B6-49B3-B3E7-295E8A73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948267"/>
            <a:ext cx="600075" cy="5553075"/>
          </a:xfrm>
          <a:prstGeom prst="rect">
            <a:avLst/>
          </a:prstGeom>
        </p:spPr>
      </p:pic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742AF918-71A0-47EC-9114-AB641A2AC20C}"/>
              </a:ext>
            </a:extLst>
          </p:cNvPr>
          <p:cNvSpPr txBox="1">
            <a:spLocks/>
          </p:cNvSpPr>
          <p:nvPr/>
        </p:nvSpPr>
        <p:spPr>
          <a:xfrm>
            <a:off x="1244102" y="5084209"/>
            <a:ext cx="7506002" cy="369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we query all tickets opened to the user.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BB8D21E-3677-41BB-8AB2-A811C1211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7474" y="2690138"/>
            <a:ext cx="762630" cy="22261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8A3BEFC-8596-400B-A537-87278E338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6523" y="1674053"/>
            <a:ext cx="2400550" cy="31129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E20A3B-D8C3-4137-B4EA-65A475961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521" y="1677132"/>
            <a:ext cx="4584445" cy="31221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56A5C6-BE3A-482A-8EEB-9E95F1CC8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7996" y="1291998"/>
            <a:ext cx="1409700" cy="3429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B3D02A4-B8C2-4059-AB73-487FE43078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966" y="1291998"/>
            <a:ext cx="17335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Tickets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963F25-62B6-49B3-B3E7-295E8A73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85" y="948267"/>
            <a:ext cx="600075" cy="5553075"/>
          </a:xfrm>
          <a:prstGeom prst="rect">
            <a:avLst/>
          </a:prstGeom>
        </p:spPr>
      </p:pic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742AF918-71A0-47EC-9114-AB641A2AC20C}"/>
              </a:ext>
            </a:extLst>
          </p:cNvPr>
          <p:cNvSpPr txBox="1">
            <a:spLocks/>
          </p:cNvSpPr>
          <p:nvPr/>
        </p:nvSpPr>
        <p:spPr>
          <a:xfrm>
            <a:off x="1149589" y="5453030"/>
            <a:ext cx="7506002" cy="369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open a new ticket, fill in the information above, then click </a:t>
            </a:r>
            <a:r>
              <a:rPr lang="en-US" b="1" dirty="0"/>
              <a:t>save ticket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71F01E-9049-4F12-A175-7C60DFF1B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9841" y="1244373"/>
            <a:ext cx="1590675" cy="3905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12C687C-FB68-432E-BD7A-FA33961F6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4978" y="1263423"/>
            <a:ext cx="1676400" cy="3714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1173C66-220A-4AE5-B636-008EAB76D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589" y="1687845"/>
            <a:ext cx="7934390" cy="3671946"/>
          </a:xfrm>
          <a:prstGeom prst="rect">
            <a:avLst/>
          </a:prstGeom>
        </p:spPr>
      </p:pic>
      <p:pic>
        <p:nvPicPr>
          <p:cNvPr id="18" name="pasted-image.tiff" descr="pasted-image.tiff">
            <a:extLst>
              <a:ext uri="{FF2B5EF4-FFF2-40B4-BE49-F238E27FC236}">
                <a16:creationId xmlns:a16="http://schemas.microsoft.com/office/drawing/2014/main" id="{F6D761FA-5A71-4607-BCC5-07085083E0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16784" y="1211409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 descr="pasted-image.tiff">
            <a:extLst>
              <a:ext uri="{FF2B5EF4-FFF2-40B4-BE49-F238E27FC236}">
                <a16:creationId xmlns:a16="http://schemas.microsoft.com/office/drawing/2014/main" id="{BF409C02-CA69-4C71-BAAE-0B9968A30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6997067" y="1875914"/>
            <a:ext cx="480455" cy="437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tiff" descr="pasted-image.tiff">
            <a:extLst>
              <a:ext uri="{FF2B5EF4-FFF2-40B4-BE49-F238E27FC236}">
                <a16:creationId xmlns:a16="http://schemas.microsoft.com/office/drawing/2014/main" id="{3384B5F2-1A39-45DB-97E0-65931BEF47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5906516" y="5028457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77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Tickets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Tickets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609311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View open, in progress, and completed requests.</a:t>
            </a:r>
            <a:endParaRPr sz="1600" b="1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7433875C-E944-41E0-8024-521F3B9A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370" y="1393999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420">
            <a:extLst>
              <a:ext uri="{FF2B5EF4-FFF2-40B4-BE49-F238E27FC236}">
                <a16:creationId xmlns:a16="http://schemas.microsoft.com/office/drawing/2014/main" id="{7E5ED0FB-0809-4215-87E6-F9753040D78A}"/>
              </a:ext>
            </a:extLst>
          </p:cNvPr>
          <p:cNvSpPr/>
          <p:nvPr/>
        </p:nvSpPr>
        <p:spPr>
          <a:xfrm>
            <a:off x="821699" y="3555819"/>
            <a:ext cx="8310906" cy="946508"/>
          </a:xfrm>
          <a:prstGeom prst="roundRect">
            <a:avLst>
              <a:gd name="adj" fmla="val 20397"/>
            </a:avLst>
          </a:prstGeom>
          <a:gradFill>
            <a:gsLst>
              <a:gs pos="0">
                <a:srgbClr val="52A6C1"/>
              </a:gs>
              <a:gs pos="35068">
                <a:srgbClr val="51A4C1"/>
              </a:gs>
              <a:gs pos="100000">
                <a:srgbClr val="52A6C1"/>
              </a:gs>
            </a:gsLst>
            <a:path>
              <a:fillToRect l="50000" t="101025" r="50000" b="-1025"/>
            </a:path>
          </a:gradFill>
          <a:ln w="12700">
            <a:miter lim="400000"/>
          </a:ln>
          <a:effectLst>
            <a:outerShdw blurRad="76200" dist="38100" dir="5400000" rotWithShape="0">
              <a:srgbClr val="000000">
                <a:alpha val="27653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Open new requests.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21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A10D9C-5A57-414D-9E04-9B144E9CCB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21740-A764-473D-8516-745234249E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47</a:t>
            </a:fld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57416AB-F134-4D8A-B8BC-519CB217D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018" y="1007073"/>
            <a:ext cx="565396" cy="51603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539184-5F25-4E1E-9E31-8B8DE6B1C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5624" y="863600"/>
            <a:ext cx="2485194" cy="538003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6EC29D4-C20E-4A09-BBC1-CFDD9FE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Purchase Dashboard</a:t>
            </a:r>
            <a:endParaRPr lang="en-US" dirty="0"/>
          </a:p>
        </p:txBody>
      </p:sp>
      <p:pic>
        <p:nvPicPr>
          <p:cNvPr id="7" name="pasted-image.tiff" descr="pasted-image.tiff">
            <a:extLst>
              <a:ext uri="{FF2B5EF4-FFF2-40B4-BE49-F238E27FC236}">
                <a16:creationId xmlns:a16="http://schemas.microsoft.com/office/drawing/2014/main" id="{8137BEA7-ECDA-441F-B004-554D888D5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9858" y="2525243"/>
            <a:ext cx="480455" cy="4375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EF6A090-9544-469C-9A70-9972683AFA1C}"/>
              </a:ext>
            </a:extLst>
          </p:cNvPr>
          <p:cNvSpPr/>
          <p:nvPr/>
        </p:nvSpPr>
        <p:spPr>
          <a:xfrm>
            <a:off x="2244676" y="2583368"/>
            <a:ext cx="1972164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D20015D9-27C3-421A-87D9-5EA3B2E21B4A}"/>
              </a:ext>
            </a:extLst>
          </p:cNvPr>
          <p:cNvSpPr txBox="1">
            <a:spLocks/>
          </p:cNvSpPr>
          <p:nvPr/>
        </p:nvSpPr>
        <p:spPr>
          <a:xfrm>
            <a:off x="4729870" y="2545404"/>
            <a:ext cx="1970968" cy="559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7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get to know the Purchase Dashboard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50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A10D9C-5A57-414D-9E04-9B144E9CCB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21740-A764-473D-8516-745234249E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48</a:t>
            </a:fld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57416AB-F134-4D8A-B8BC-519CB217D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018" y="1007073"/>
            <a:ext cx="565396" cy="516036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6EC29D4-C20E-4A09-BBC1-CFDD9FE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Purchase Dashboard</a:t>
            </a:r>
            <a:endParaRPr lang="en-US" dirty="0"/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D20015D9-27C3-421A-87D9-5EA3B2E21B4A}"/>
              </a:ext>
            </a:extLst>
          </p:cNvPr>
          <p:cNvSpPr txBox="1">
            <a:spLocks/>
          </p:cNvSpPr>
          <p:nvPr/>
        </p:nvSpPr>
        <p:spPr>
          <a:xfrm>
            <a:off x="1151038" y="5078377"/>
            <a:ext cx="7156335" cy="559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/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365125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541338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717550" algn="l"/>
              </a:tabLst>
              <a:defRPr lang="es-ES_tradnl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4"/>
              </a:buBlip>
              <a:tabLst>
                <a:tab pos="893763" algn="l"/>
              </a:tabLst>
              <a:defRPr lang="pt-BR" sz="1400" b="0" i="0" kern="1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purchase dashboard, we'll look at purchases, status, and expiration date.</a:t>
            </a:r>
          </a:p>
          <a:p>
            <a:r>
              <a:rPr lang="en-US" dirty="0"/>
              <a:t>Click on the protocol for more information.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3623F5A-0F3C-4929-B61D-2C8C4CEC9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433" y="1739388"/>
            <a:ext cx="6553200" cy="2809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CD824EF-FDBD-4446-83F4-B1A7CD086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3309" y="2536793"/>
            <a:ext cx="3352800" cy="2438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EF6A090-9544-469C-9A70-9972683AFA1C}"/>
              </a:ext>
            </a:extLst>
          </p:cNvPr>
          <p:cNvSpPr/>
          <p:nvPr/>
        </p:nvSpPr>
        <p:spPr>
          <a:xfrm>
            <a:off x="1120663" y="2911815"/>
            <a:ext cx="4922645" cy="3540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59AD772-FFDD-479B-AC48-003C4048A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039" y="3143900"/>
            <a:ext cx="3238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4D024F-5324-480C-9893-B397E4D63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310001-D139-44D2-96E9-69B8D7087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B32A60C-161A-474B-9F8E-CB8F89F1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Purchase Dashboard</a:t>
            </a:r>
            <a:endParaRPr lang="en-US" dirty="0"/>
          </a:p>
        </p:txBody>
      </p:sp>
      <p:sp>
        <p:nvSpPr>
          <p:cNvPr id="10" name="Shape 1298">
            <a:extLst>
              <a:ext uri="{FF2B5EF4-FFF2-40B4-BE49-F238E27FC236}">
                <a16:creationId xmlns:a16="http://schemas.microsoft.com/office/drawing/2014/main" id="{E36809F6-A5AA-417D-86D5-6DC7A3EA48EB}"/>
              </a:ext>
            </a:extLst>
          </p:cNvPr>
          <p:cNvSpPr/>
          <p:nvPr/>
        </p:nvSpPr>
        <p:spPr>
          <a:xfrm>
            <a:off x="2419794" y="1465428"/>
            <a:ext cx="368558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74138">
              <a:spcBef>
                <a:spcPts val="600"/>
              </a:spcBef>
              <a:defRPr sz="1600">
                <a:solidFill>
                  <a:schemeClr val="accent2"/>
                </a:solidFill>
                <a:latin typeface="Sansation Bold"/>
                <a:ea typeface="Sansation Bold"/>
                <a:cs typeface="Sansation Bold"/>
                <a:sym typeface="Sansation Bold"/>
              </a:defRPr>
            </a:pPr>
            <a:r>
              <a:rPr lang="pt-BR" dirty="0">
                <a:solidFill>
                  <a:srgbClr val="002060"/>
                </a:solidFill>
              </a:rPr>
              <a:t>Resume – </a:t>
            </a:r>
            <a:r>
              <a:rPr lang="en-US" dirty="0">
                <a:solidFill>
                  <a:srgbClr val="002060"/>
                </a:solidFill>
              </a:rPr>
              <a:t>Purchase Dashboard</a:t>
            </a:r>
            <a:r>
              <a:rPr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2" name="image55.png" descr="https://lh3.googleusercontent.com/-tE4KZ-UgmNg/WZbw43OWHbI/AAAAAAAAAC8/20AvnYN4HsYMiNumDMFR4DinRJ1yPzzWQCL0BGAYYCw/h885/2017-08-18.png">
            <a:extLst>
              <a:ext uri="{FF2B5EF4-FFF2-40B4-BE49-F238E27FC236}">
                <a16:creationId xmlns:a16="http://schemas.microsoft.com/office/drawing/2014/main" id="{93A9BDC4-DEC3-45CE-B724-33417A4F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3" y="1116742"/>
            <a:ext cx="946508" cy="94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19">
            <a:extLst>
              <a:ext uri="{FF2B5EF4-FFF2-40B4-BE49-F238E27FC236}">
                <a16:creationId xmlns:a16="http://schemas.microsoft.com/office/drawing/2014/main" id="{2EF8D0EA-748C-40CA-9295-4322D345B0E0}"/>
              </a:ext>
            </a:extLst>
          </p:cNvPr>
          <p:cNvSpPr/>
          <p:nvPr/>
        </p:nvSpPr>
        <p:spPr>
          <a:xfrm>
            <a:off x="821699" y="2583160"/>
            <a:ext cx="8310906" cy="946508"/>
          </a:xfrm>
          <a:prstGeom prst="roundRect">
            <a:avLst>
              <a:gd name="adj" fmla="val 21278"/>
            </a:avLst>
          </a:prstGeom>
          <a:solidFill>
            <a:srgbClr val="FF9966"/>
          </a:solidFill>
          <a:ln w="12700">
            <a:miter lim="400000"/>
          </a:ln>
          <a:effectLst>
            <a:outerShdw blurRad="76200" dist="38100" dir="5400000" rotWithShape="0">
              <a:srgbClr val="000000">
                <a:alpha val="15191"/>
              </a:srgbClr>
            </a:outerShdw>
          </a:effectLst>
        </p:spPr>
        <p:txBody>
          <a:bodyPr lIns="72000" tIns="72000" rIns="72000" bIns="72000"/>
          <a:lstStyle/>
          <a:p>
            <a:pPr>
              <a:defRPr>
                <a:solidFill>
                  <a:srgbClr val="FEFFFF"/>
                </a:solidFill>
              </a:defRPr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nsation Bold" panose="02000000000000000000" pitchFamily="2" charset="0"/>
              </a:rPr>
              <a:t>See you recharge and the values.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Sansation Bold" panose="02000000000000000000" pitchFamily="2" charset="0"/>
            </a:endParaRPr>
          </a:p>
        </p:txBody>
      </p:sp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7433875C-E944-41E0-8024-521F3B9A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370" y="1393999"/>
            <a:ext cx="480455" cy="437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638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BFDEDAF-3E62-417D-98E5-268258A0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62" y="1007073"/>
            <a:ext cx="638175" cy="5381625"/>
          </a:xfrm>
          <a:prstGeom prst="rect">
            <a:avLst/>
          </a:prstGeom>
        </p:spPr>
      </p:pic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E8E5FC9-E26E-422E-9F0E-478E51816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62" y="845215"/>
            <a:ext cx="2978187" cy="977503"/>
          </a:xfrm>
          <a:prstGeom prst="rect">
            <a:avLst/>
          </a:prstGeom>
        </p:spPr>
      </p:pic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5550336C-5A36-4883-B6B3-D1335F0FFAFC}"/>
              </a:ext>
            </a:extLst>
          </p:cNvPr>
          <p:cNvSpPr/>
          <p:nvPr/>
        </p:nvSpPr>
        <p:spPr>
          <a:xfrm>
            <a:off x="7727255" y="1965722"/>
            <a:ext cx="858032" cy="868170"/>
          </a:xfrm>
          <a:prstGeom prst="borderCallout1">
            <a:avLst>
              <a:gd name="adj1" fmla="val 1241"/>
              <a:gd name="adj2" fmla="val 50280"/>
              <a:gd name="adj3" fmla="val -57062"/>
              <a:gd name="adj4" fmla="val 50339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click to open the control panel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655A72-9FCD-4201-9169-E9B11E228A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7356" y="2515097"/>
            <a:ext cx="3057525" cy="3324225"/>
          </a:xfrm>
          <a:prstGeom prst="rect">
            <a:avLst/>
          </a:prstGeom>
        </p:spPr>
      </p:pic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09138" y="2926686"/>
            <a:ext cx="3140221" cy="641312"/>
          </a:xfrm>
        </p:spPr>
        <p:txBody>
          <a:bodyPr/>
          <a:lstStyle/>
          <a:p>
            <a:r>
              <a:rPr lang="en-US" dirty="0"/>
              <a:t>Let's know the administrator options.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3F11533-48D4-4131-8F67-C59B9881503C}"/>
              </a:ext>
            </a:extLst>
          </p:cNvPr>
          <p:cNvSpPr/>
          <p:nvPr/>
        </p:nvSpPr>
        <p:spPr>
          <a:xfrm>
            <a:off x="4679068" y="2875673"/>
            <a:ext cx="1014733" cy="7433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7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uild="p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6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7044" y="2462744"/>
            <a:ext cx="3140221" cy="641312"/>
          </a:xfrm>
        </p:spPr>
        <p:txBody>
          <a:bodyPr/>
          <a:lstStyle/>
          <a:p>
            <a:r>
              <a:rPr lang="en-US" dirty="0"/>
              <a:t>Click on Categories.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696E67-D439-494E-AE07-B6F25D9B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402328"/>
            <a:ext cx="609600" cy="38290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5D530A-14BB-4FD3-8C9B-354BE65BD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1417" y="1158624"/>
            <a:ext cx="2590800" cy="4162425"/>
          </a:xfrm>
          <a:prstGeom prst="rect">
            <a:avLst/>
          </a:prstGeom>
        </p:spPr>
      </p:pic>
      <p:sp>
        <p:nvSpPr>
          <p:cNvPr id="15" name="Texto Explicativo: Linha 14">
            <a:extLst>
              <a:ext uri="{FF2B5EF4-FFF2-40B4-BE49-F238E27FC236}">
                <a16:creationId xmlns:a16="http://schemas.microsoft.com/office/drawing/2014/main" id="{4EF3CD33-A5A7-446B-8C39-6A9F34198361}"/>
              </a:ext>
            </a:extLst>
          </p:cNvPr>
          <p:cNvSpPr/>
          <p:nvPr/>
        </p:nvSpPr>
        <p:spPr>
          <a:xfrm>
            <a:off x="1561094" y="2216272"/>
            <a:ext cx="858032" cy="609309"/>
          </a:xfrm>
          <a:prstGeom prst="borderCallout1">
            <a:avLst>
              <a:gd name="adj1" fmla="val 18750"/>
              <a:gd name="adj2" fmla="val -8333"/>
              <a:gd name="adj3" fmla="val -22584"/>
              <a:gd name="adj4" fmla="val -69996"/>
            </a:avLst>
          </a:prstGeom>
          <a:solidFill>
            <a:schemeClr val="accent6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</a:rPr>
              <a:t>click to open details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3F11533-48D4-4131-8F67-C59B9881503C}"/>
              </a:ext>
            </a:extLst>
          </p:cNvPr>
          <p:cNvSpPr/>
          <p:nvPr/>
        </p:nvSpPr>
        <p:spPr>
          <a:xfrm>
            <a:off x="2680543" y="2398152"/>
            <a:ext cx="2545507" cy="334448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7135" y="2996197"/>
            <a:ext cx="3140221" cy="641312"/>
          </a:xfrm>
        </p:spPr>
        <p:txBody>
          <a:bodyPr/>
          <a:lstStyle/>
          <a:p>
            <a:r>
              <a:rPr lang="en-US" dirty="0"/>
              <a:t>Click to add a new category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696E67-D439-494E-AE07-B6F25D9B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402328"/>
            <a:ext cx="609600" cy="38290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2C1C35-A763-4A1F-9301-37C1E2F40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939" y="1900703"/>
            <a:ext cx="8279169" cy="93195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41B9ED4-C6C4-4313-9A08-6D8E954CD5C9}"/>
              </a:ext>
            </a:extLst>
          </p:cNvPr>
          <p:cNvSpPr/>
          <p:nvPr/>
        </p:nvSpPr>
        <p:spPr>
          <a:xfrm>
            <a:off x="8805862" y="2426494"/>
            <a:ext cx="426244" cy="3847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pt-BR" sz="1400" dirty="0" err="1">
              <a:solidFill>
                <a:schemeClr val="tx1"/>
              </a:solidFill>
              <a:latin typeface="Sansation" charset="0"/>
              <a:ea typeface="Sansation" charset="0"/>
              <a:cs typeface="Sansatio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9BC8DDD-9784-4A6B-9A45-C20BE21B2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4906" y="2083648"/>
            <a:ext cx="8026400" cy="24664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7135" y="4665973"/>
            <a:ext cx="3736665" cy="853376"/>
          </a:xfrm>
        </p:spPr>
        <p:txBody>
          <a:bodyPr/>
          <a:lstStyle/>
          <a:p>
            <a:r>
              <a:rPr lang="en-US" dirty="0"/>
              <a:t>Fill in the information.</a:t>
            </a:r>
          </a:p>
          <a:p>
            <a:r>
              <a:rPr lang="en-US" dirty="0"/>
              <a:t>Right after do the correct categorization.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696E67-D439-494E-AE07-B6F25D9B0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402328"/>
            <a:ext cx="609600" cy="3829050"/>
          </a:xfrm>
          <a:prstGeom prst="rect">
            <a:avLst/>
          </a:prstGeom>
        </p:spPr>
      </p:pic>
      <p:pic>
        <p:nvPicPr>
          <p:cNvPr id="13" name="pasted-image.tiff" descr="pasted-image.tiff">
            <a:extLst>
              <a:ext uri="{FF2B5EF4-FFF2-40B4-BE49-F238E27FC236}">
                <a16:creationId xmlns:a16="http://schemas.microsoft.com/office/drawing/2014/main" id="{FA82B2C5-3CD3-4F5C-9C82-8BFFED4ED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4917020" y="2473088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tiff" descr="pasted-image.tiff">
            <a:extLst>
              <a:ext uri="{FF2B5EF4-FFF2-40B4-BE49-F238E27FC236}">
                <a16:creationId xmlns:a16="http://schemas.microsoft.com/office/drawing/2014/main" id="{3091E28E-1EA4-46A7-91A9-086B49F7E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4923370" y="3326059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tiff" descr="pasted-image.tiff">
            <a:extLst>
              <a:ext uri="{FF2B5EF4-FFF2-40B4-BE49-F238E27FC236}">
                <a16:creationId xmlns:a16="http://schemas.microsoft.com/office/drawing/2014/main" id="{2FF00FE6-423E-41C8-BD13-CE87F074A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4934001" y="4181022"/>
            <a:ext cx="324157" cy="2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tiff" descr="pasted-image.tiff">
            <a:extLst>
              <a:ext uri="{FF2B5EF4-FFF2-40B4-BE49-F238E27FC236}">
                <a16:creationId xmlns:a16="http://schemas.microsoft.com/office/drawing/2014/main" id="{C7B91B6D-8F21-4F65-818A-F3EEE1D04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6719584" y="2507067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74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3C9EDCF-715B-4AD1-8BC8-FD8ABA08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584" y="738653"/>
            <a:ext cx="2676525" cy="1114425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D41AE1-9B90-4EEC-9E16-672DA9A55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pt-BR"/>
              <a:t>MATERIAL CONFIDENCIAL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037EB3-DE37-493D-AD1C-367A26ED8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6C48FF6-EB8F-465A-927C-F50EB00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9" y="357719"/>
            <a:ext cx="7800034" cy="649354"/>
          </a:xfrm>
        </p:spPr>
        <p:txBody>
          <a:bodyPr/>
          <a:lstStyle/>
          <a:p>
            <a:r>
              <a:rPr lang="en-US" dirty="0"/>
              <a:t>Customer</a:t>
            </a:r>
            <a:r>
              <a:rPr lang="pt-BR" dirty="0"/>
              <a:t> </a:t>
            </a:r>
            <a:r>
              <a:rPr lang="en-US" dirty="0"/>
              <a:t>Support</a:t>
            </a:r>
            <a:r>
              <a:rPr lang="pt-BR" dirty="0"/>
              <a:t> Portal – Control </a:t>
            </a:r>
            <a:r>
              <a:rPr lang="pt-BR" dirty="0" err="1"/>
              <a:t>panel</a:t>
            </a:r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F00E1A53-D819-4CCB-A315-1A4F3749D3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41735" y="2359612"/>
            <a:ext cx="3736665" cy="853376"/>
          </a:xfrm>
        </p:spPr>
        <p:txBody>
          <a:bodyPr/>
          <a:lstStyle/>
          <a:p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categorizing</a:t>
            </a:r>
            <a:r>
              <a:rPr lang="pt-BR" dirty="0"/>
              <a:t>, click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b="1" dirty="0" err="1"/>
              <a:t>send</a:t>
            </a:r>
            <a:r>
              <a:rPr lang="pt-BR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696E67-D439-494E-AE07-B6F25D9B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39" y="1402328"/>
            <a:ext cx="609600" cy="38290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9DF67A-5E78-46E7-B434-2F65BF951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939" y="3573226"/>
            <a:ext cx="8186195" cy="2341891"/>
          </a:xfrm>
          <a:prstGeom prst="rect">
            <a:avLst/>
          </a:prstGeom>
        </p:spPr>
      </p:pic>
      <p:pic>
        <p:nvPicPr>
          <p:cNvPr id="16" name="pasted-image.tiff" descr="pasted-image.tiff">
            <a:extLst>
              <a:ext uri="{FF2B5EF4-FFF2-40B4-BE49-F238E27FC236}">
                <a16:creationId xmlns:a16="http://schemas.microsoft.com/office/drawing/2014/main" id="{2FF00FE6-423E-41C8-BD13-CE87F074A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7032041" y="5600855"/>
            <a:ext cx="324157" cy="295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1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09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1.00000000000000000000E+00&quot;&gt;&lt;m_msothmcolidx val=&quot;0&quot;/&gt;&lt;m_rgb r=&quot;B3&quot; g=&quot;FF&quot; b=&quot;BC&quot;/&gt;&lt;m_nBrightness val=&quot;0&quot;/&gt;&lt;/elem&gt;&lt;elem m_fUsage=&quot;9.00000000000000022204E-01&quot;&gt;&lt;m_msothmcolidx val=&quot;0&quot;/&gt;&lt;m_rgb r=&quot;9B&quot; g=&quot;FF&quot; b=&quot;A8&quot;/&gt;&lt;m_nBrightness val=&quot;0&quot;/&gt;&lt;/elem&gt;&lt;elem m_fUsage=&quot;8.10000000000000053291E-01&quot;&gt;&lt;m_msothmcolidx val=&quot;0&quot;/&gt;&lt;m_rgb r=&quot;62&quot; g=&quot;FF&quot; b=&quot;76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ZUP_IT">
      <a:dk1>
        <a:srgbClr val="000000"/>
      </a:dk1>
      <a:lt1>
        <a:srgbClr val="FEFFFF"/>
      </a:lt1>
      <a:dk2>
        <a:srgbClr val="909090"/>
      </a:dk2>
      <a:lt2>
        <a:srgbClr val="FEFFFF"/>
      </a:lt2>
      <a:accent1>
        <a:srgbClr val="A4C038"/>
      </a:accent1>
      <a:accent2>
        <a:srgbClr val="DD5626"/>
      </a:accent2>
      <a:accent3>
        <a:srgbClr val="0C8AAC"/>
      </a:accent3>
      <a:accent4>
        <a:srgbClr val="013650"/>
      </a:accent4>
      <a:accent5>
        <a:srgbClr val="376333"/>
      </a:accent5>
      <a:accent6>
        <a:srgbClr val="D5D5D5"/>
      </a:accent6>
      <a:hlink>
        <a:srgbClr val="0C8AAC"/>
      </a:hlink>
      <a:folHlink>
        <a:srgbClr val="9320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400" dirty="0" err="1" smtClean="0">
            <a:solidFill>
              <a:schemeClr val="tx1"/>
            </a:solidFill>
            <a:latin typeface="Sansation" charset="0"/>
            <a:ea typeface="Sansation" charset="0"/>
            <a:cs typeface="Sansation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>
          <a:spcAft>
            <a:spcPts val="600"/>
          </a:spcAft>
          <a:defRPr sz="1400" dirty="0" err="1" smtClean="0">
            <a:latin typeface="Sansation" charset="0"/>
            <a:ea typeface="Sansation" charset="0"/>
            <a:cs typeface="Sansatio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575EFC7-1B59-D74A-910B-3DB130152E2F}" vid="{487EBBFF-C366-7948-80B9-E4A27F9DE0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ZUP_template_v1</Template>
  <TotalTime>9128</TotalTime>
  <Words>1150</Words>
  <Application>Microsoft Office PowerPoint</Application>
  <PresentationFormat>Papel A4 (210 x 297 mm)</PresentationFormat>
  <Paragraphs>249</Paragraphs>
  <Slides>50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Arial</vt:lpstr>
      <vt:lpstr>Calibri</vt:lpstr>
      <vt:lpstr>Sansation</vt:lpstr>
      <vt:lpstr>Sansation Bold</vt:lpstr>
      <vt:lpstr>Simplon BP Regular</vt:lpstr>
      <vt:lpstr>Verdana</vt:lpstr>
      <vt:lpstr>Master</vt:lpstr>
      <vt:lpstr>Slide do think-cell</vt:lpstr>
      <vt:lpstr>Customer Support Portal</vt:lpstr>
      <vt:lpstr>Customer Support Portal</vt:lpstr>
      <vt:lpstr>Customer Support Portal</vt:lpstr>
      <vt:lpstr>Customer Support Portal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Control panel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Customer Information</vt:lpstr>
      <vt:lpstr>Customer Support Portal – History</vt:lpstr>
      <vt:lpstr>Customer Support Portal – History</vt:lpstr>
      <vt:lpstr>Customer Support Portal – History</vt:lpstr>
      <vt:lpstr>Customer Support Portal – History</vt:lpstr>
      <vt:lpstr>Customer Support Portal – History</vt:lpstr>
      <vt:lpstr>Customer Support Portal – History</vt:lpstr>
      <vt:lpstr>Customer Support Portal – Messages</vt:lpstr>
      <vt:lpstr>Customer Support Portal – Messages</vt:lpstr>
      <vt:lpstr>Customer Support Portal – Messages</vt:lpstr>
      <vt:lpstr>Customer Support Portal – Bonifications</vt:lpstr>
      <vt:lpstr>Customer Support Portal – Bonifications</vt:lpstr>
      <vt:lpstr>Customer Support Portal – Bonifications</vt:lpstr>
      <vt:lpstr>Customer Support Portal – Bonifications</vt:lpstr>
      <vt:lpstr>Customer Support Portal – Bonifications</vt:lpstr>
      <vt:lpstr>Customer Support Portal – Bonifications</vt:lpstr>
      <vt:lpstr>Customer Support Portal – Bonifications</vt:lpstr>
      <vt:lpstr>Customer Support Portal – Tickets</vt:lpstr>
      <vt:lpstr>Customer Support Portal – Tickets</vt:lpstr>
      <vt:lpstr>Customer Support Portal – Tickets</vt:lpstr>
      <vt:lpstr>Customer Support Portal – Tickets</vt:lpstr>
      <vt:lpstr>Customer Support Portal – Purchase Dashboard</vt:lpstr>
      <vt:lpstr>Customer Support Portal – Purchase Dashboard</vt:lpstr>
      <vt:lpstr>Customer Support Portal – Purchase Dashboard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Fernando Sampaio de C. Ferreira</dc:creator>
  <cp:keywords/>
  <dc:description/>
  <cp:lastModifiedBy>zup</cp:lastModifiedBy>
  <cp:revision>442</cp:revision>
  <dcterms:created xsi:type="dcterms:W3CDTF">2017-06-23T19:49:19Z</dcterms:created>
  <dcterms:modified xsi:type="dcterms:W3CDTF">2017-12-21T20:21:31Z</dcterms:modified>
  <cp:category/>
</cp:coreProperties>
</file>